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7" r:id="rId3"/>
    <p:sldId id="259" r:id="rId4"/>
    <p:sldId id="263" r:id="rId5"/>
    <p:sldId id="262" r:id="rId6"/>
    <p:sldId id="260" r:id="rId7"/>
    <p:sldId id="261" r:id="rId8"/>
    <p:sldId id="264" r:id="rId9"/>
    <p:sldId id="274" r:id="rId10"/>
    <p:sldId id="275" r:id="rId11"/>
    <p:sldId id="265" r:id="rId12"/>
    <p:sldId id="268" r:id="rId13"/>
    <p:sldId id="270" r:id="rId14"/>
    <p:sldId id="273" r:id="rId15"/>
    <p:sldId id="272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7659EC-95CD-499C-9BBC-82FD144ABC7C}" v="467" dt="2023-04-30T09:57:02.398"/>
    <p1510:client id="{3D26A0CE-0F03-4357-A6A5-387B52BF2520}" v="309" dt="2023-04-30T10:35:35.6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jwal Ingole" userId="3599007ece2784f9" providerId="LiveId" clId="{993CF77F-142D-4B2D-90E5-5E03758B243A}"/>
    <pc:docChg chg="delSld">
      <pc:chgData name="Prajwal Ingole" userId="3599007ece2784f9" providerId="LiveId" clId="{993CF77F-142D-4B2D-90E5-5E03758B243A}" dt="2023-05-01T06:08:08.258" v="1" actId="2696"/>
      <pc:docMkLst>
        <pc:docMk/>
      </pc:docMkLst>
      <pc:sldChg chg="del">
        <pc:chgData name="Prajwal Ingole" userId="3599007ece2784f9" providerId="LiveId" clId="{993CF77F-142D-4B2D-90E5-5E03758B243A}" dt="2023-05-01T06:07:58.421" v="0" actId="2696"/>
        <pc:sldMkLst>
          <pc:docMk/>
          <pc:sldMk cId="1172432285" sldId="266"/>
        </pc:sldMkLst>
      </pc:sldChg>
      <pc:sldChg chg="del">
        <pc:chgData name="Prajwal Ingole" userId="3599007ece2784f9" providerId="LiveId" clId="{993CF77F-142D-4B2D-90E5-5E03758B243A}" dt="2023-05-01T06:08:08.258" v="1" actId="2696"/>
        <pc:sldMkLst>
          <pc:docMk/>
          <pc:sldMk cId="398324841" sldId="26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topics/linear-regression#:~:text=Resources-,What%20is%20linear%20regression%3F,is%20called%20the%20independent%20variable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researchgate.net/profile/Joanne-Peng-4/publication/242579096_An_Introduction_to_Logistic_Regression_Analysis_and_Reporting/links/0deec5374c228b7fa1000000/An-Introduction-to-Logistic-Regression-Analysis-and-Reporting.pdf" TargetMode="External"/><Relationship Id="rId5" Type="http://schemas.openxmlformats.org/officeDocument/2006/relationships/hyperlink" Target="https://www.researchgate.net/publication/308007227_Exploratory_Data_Analysis" TargetMode="External"/><Relationship Id="rId4" Type="http://schemas.openxmlformats.org/officeDocument/2006/relationships/hyperlink" Target="https://www.javatpoint.com/logistic-regression-in-machine-learning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at.cmu.edu/~hseltman/309/Book/Book.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385948C9-5370-E64F-B5E0-7C947D681C89}"/>
              </a:ext>
            </a:extLst>
          </p:cNvPr>
          <p:cNvGrpSpPr/>
          <p:nvPr/>
        </p:nvGrpSpPr>
        <p:grpSpPr>
          <a:xfrm>
            <a:off x="2139809" y="470997"/>
            <a:ext cx="8151313" cy="5822845"/>
            <a:chOff x="504049" y="54437"/>
            <a:chExt cx="8151313" cy="5822845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568D4C7E-8A87-E34B-8E86-5C733D4008B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8256" y="1838684"/>
              <a:ext cx="6755025" cy="4038598"/>
            </a:xfrm>
            <a:prstGeom prst="rect">
              <a:avLst/>
            </a:prstGeom>
          </p:spPr>
        </p:pic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3C11173C-8AEE-4172-15FE-52B24D2BDA0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1574" y="2032001"/>
              <a:ext cx="6170825" cy="3454398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18B65562-7CB5-7DE2-C80D-F8856BFAF35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049" y="54437"/>
              <a:ext cx="8151313" cy="1741229"/>
            </a:xfrm>
            <a:prstGeom prst="rect">
              <a:avLst/>
            </a:prstGeom>
          </p:spPr>
        </p:pic>
      </p:grpSp>
      <p:sp>
        <p:nvSpPr>
          <p:cNvPr id="10" name="object 6">
            <a:extLst>
              <a:ext uri="{FF2B5EF4-FFF2-40B4-BE49-F238E27FC236}">
                <a16:creationId xmlns:a16="http://schemas.microsoft.com/office/drawing/2014/main" id="{D178A7ED-E8CE-AE91-D000-6848FE0568D9}"/>
              </a:ext>
            </a:extLst>
          </p:cNvPr>
          <p:cNvSpPr txBox="1">
            <a:spLocks noGrp="1"/>
          </p:cNvSpPr>
          <p:nvPr/>
        </p:nvSpPr>
        <p:spPr>
          <a:xfrm>
            <a:off x="2199975" y="522398"/>
            <a:ext cx="8020943" cy="1557991"/>
          </a:xfrm>
          <a:prstGeom prst="rect">
            <a:avLst/>
          </a:prstGeom>
          <a:solidFill>
            <a:srgbClr val="CC0000"/>
          </a:solidFill>
          <a:ln w="9524">
            <a:solidFill>
              <a:srgbClr val="BD4B48"/>
            </a:solidFill>
          </a:ln>
        </p:spPr>
        <p:txBody>
          <a:bodyPr vert="horz" wrap="square" lIns="0" tIns="13970" rIns="0" bIns="0" rtlCol="0">
            <a:spAutoFit/>
          </a:bodyPr>
          <a:lstStyle>
            <a:lvl1pPr>
              <a:defRPr sz="2950" b="1" i="0">
                <a:solidFill>
                  <a:srgbClr val="C0000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292735" marR="300990" algn="ctr">
              <a:lnSpc>
                <a:spcPct val="105500"/>
              </a:lnSpc>
              <a:spcBef>
                <a:spcPts val="110"/>
              </a:spcBef>
            </a:pPr>
            <a:r>
              <a:rPr sz="3200" spc="-5">
                <a:solidFill>
                  <a:srgbClr val="FFFFFF"/>
                </a:solidFill>
              </a:rPr>
              <a:t>Bansilal </a:t>
            </a:r>
            <a:r>
              <a:rPr sz="3200" spc="-10">
                <a:solidFill>
                  <a:srgbClr val="FFFFFF"/>
                </a:solidFill>
              </a:rPr>
              <a:t>Ramnath Agarwal </a:t>
            </a:r>
            <a:r>
              <a:rPr sz="3200" spc="-5">
                <a:solidFill>
                  <a:srgbClr val="FFFFFF"/>
                </a:solidFill>
              </a:rPr>
              <a:t>Charitable Trust’s </a:t>
            </a:r>
            <a:r>
              <a:rPr sz="3200" spc="-710">
                <a:solidFill>
                  <a:srgbClr val="FFFFFF"/>
                </a:solidFill>
              </a:rPr>
              <a:t> </a:t>
            </a:r>
            <a:r>
              <a:rPr sz="3200" spc="-5">
                <a:solidFill>
                  <a:srgbClr val="FFFFFF"/>
                </a:solidFill>
              </a:rPr>
              <a:t>Vishwakarma Institute of Information </a:t>
            </a:r>
            <a:r>
              <a:rPr sz="3200">
                <a:solidFill>
                  <a:srgbClr val="FFFFFF"/>
                </a:solidFill>
              </a:rPr>
              <a:t> </a:t>
            </a:r>
            <a:r>
              <a:rPr sz="3200" spc="-5">
                <a:solidFill>
                  <a:srgbClr val="FFFFFF"/>
                </a:solidFill>
              </a:rPr>
              <a:t>Technology,</a:t>
            </a:r>
            <a:r>
              <a:rPr sz="3200" spc="-10">
                <a:solidFill>
                  <a:srgbClr val="FFFFFF"/>
                </a:solidFill>
              </a:rPr>
              <a:t> </a:t>
            </a:r>
            <a:r>
              <a:rPr sz="3200" spc="-5">
                <a:solidFill>
                  <a:srgbClr val="FFFFFF"/>
                </a:solidFill>
              </a:rPr>
              <a:t>Pune</a:t>
            </a:r>
            <a:endParaRPr sz="3200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6425E370-77AF-C600-AD81-9732D6FB7B8C}"/>
              </a:ext>
            </a:extLst>
          </p:cNvPr>
          <p:cNvSpPr txBox="1"/>
          <p:nvPr/>
        </p:nvSpPr>
        <p:spPr>
          <a:xfrm>
            <a:off x="3183237" y="6116071"/>
            <a:ext cx="6250850" cy="473848"/>
          </a:xfrm>
          <a:prstGeom prst="rect">
            <a:avLst/>
          </a:prstGeom>
          <a:ln w="25399">
            <a:solidFill>
              <a:srgbClr val="C0504D"/>
            </a:solidFill>
          </a:ln>
        </p:spPr>
        <p:txBody>
          <a:bodyPr vert="horz" wrap="square" lIns="0" tIns="4254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335"/>
              </a:spcBef>
            </a:pPr>
            <a:r>
              <a:rPr sz="2800" b="1" spc="-5">
                <a:latin typeface="Calibri"/>
                <a:cs typeface="Calibri"/>
              </a:rPr>
              <a:t>Department</a:t>
            </a:r>
            <a:r>
              <a:rPr sz="2800" b="1" spc="-25">
                <a:latin typeface="Calibri"/>
                <a:cs typeface="Calibri"/>
              </a:rPr>
              <a:t> </a:t>
            </a:r>
            <a:r>
              <a:rPr sz="2800" b="1" spc="-5">
                <a:latin typeface="Calibri"/>
                <a:cs typeface="Calibri"/>
              </a:rPr>
              <a:t>of</a:t>
            </a:r>
            <a:r>
              <a:rPr sz="2800" b="1" spc="-20">
                <a:latin typeface="Calibri"/>
                <a:cs typeface="Calibri"/>
              </a:rPr>
              <a:t> </a:t>
            </a:r>
            <a:r>
              <a:rPr sz="2800" b="1" spc="-5">
                <a:latin typeface="Calibri"/>
                <a:cs typeface="Calibri"/>
              </a:rPr>
              <a:t>AI</a:t>
            </a:r>
            <a:r>
              <a:rPr sz="2800" b="1" spc="-25">
                <a:latin typeface="Calibri"/>
                <a:cs typeface="Calibri"/>
              </a:rPr>
              <a:t> </a:t>
            </a:r>
            <a:r>
              <a:rPr sz="2800" b="1">
                <a:latin typeface="Calibri"/>
                <a:cs typeface="Calibri"/>
              </a:rPr>
              <a:t>&amp;</a:t>
            </a:r>
            <a:r>
              <a:rPr sz="2800" b="1" spc="-25">
                <a:latin typeface="Calibri"/>
                <a:cs typeface="Calibri"/>
              </a:rPr>
              <a:t> </a:t>
            </a:r>
            <a:r>
              <a:rPr sz="2800" b="1" spc="-5">
                <a:latin typeface="Calibri"/>
                <a:cs typeface="Calibri"/>
              </a:rPr>
              <a:t>DS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CFE1B560-F900-0C5B-1532-BFA5781A3B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93" y="217805"/>
            <a:ext cx="918966" cy="127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88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A2F87B-A381-6DE1-5AA9-90FD344FFC4F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EDA : 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853746AC-42FC-846A-71BC-48C86B8EB882}"/>
              </a:ext>
            </a:extLst>
          </p:cNvPr>
          <p:cNvSpPr txBox="1"/>
          <p:nvPr/>
        </p:nvSpPr>
        <p:spPr>
          <a:xfrm>
            <a:off x="534462" y="5468084"/>
            <a:ext cx="5350565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>
                <a:solidFill>
                  <a:srgbClr val="FF0000"/>
                </a:solidFill>
                <a:latin typeface="Nyala"/>
                <a:cs typeface="Calibri"/>
              </a:rPr>
              <a:t>Credit History Vs Loan Status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BEE4AF-D43A-7816-450E-2FD15A6E837C}"/>
              </a:ext>
            </a:extLst>
          </p:cNvPr>
          <p:cNvSpPr txBox="1"/>
          <p:nvPr/>
        </p:nvSpPr>
        <p:spPr>
          <a:xfrm>
            <a:off x="3578087" y="1391478"/>
            <a:ext cx="33130" cy="1689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7671DCB6-E6FA-2CD7-E189-07BCE3475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86" y="789753"/>
            <a:ext cx="7185804" cy="520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78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A4F5CB-7124-2B6B-B3E4-EC437FD0BB3D}"/>
              </a:ext>
            </a:extLst>
          </p:cNvPr>
          <p:cNvSpPr txBox="1"/>
          <p:nvPr/>
        </p:nvSpPr>
        <p:spPr>
          <a:xfrm>
            <a:off x="638882" y="639193"/>
            <a:ext cx="3571810" cy="357351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Code Snippet : 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EE215B0-97E6-3A8E-8750-064977543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665844"/>
            <a:ext cx="7214616" cy="549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93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F23D809-9A59-44D1-18A1-23B8C05C4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68" y="965199"/>
            <a:ext cx="2858008" cy="4927602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5109354-9C5D-4F8C-B0E6-D1043C7BF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49B530FE-A87D-41A0-A920-ADC6539EA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353" y="2560829"/>
            <a:ext cx="5029200" cy="18288"/>
          </a:xfrm>
          <a:custGeom>
            <a:avLst/>
            <a:gdLst>
              <a:gd name="connsiteX0" fmla="*/ 0 w 5029200"/>
              <a:gd name="connsiteY0" fmla="*/ 0 h 18288"/>
              <a:gd name="connsiteX1" fmla="*/ 528066 w 5029200"/>
              <a:gd name="connsiteY1" fmla="*/ 0 h 18288"/>
              <a:gd name="connsiteX2" fmla="*/ 1207008 w 5029200"/>
              <a:gd name="connsiteY2" fmla="*/ 0 h 18288"/>
              <a:gd name="connsiteX3" fmla="*/ 1785366 w 5029200"/>
              <a:gd name="connsiteY3" fmla="*/ 0 h 18288"/>
              <a:gd name="connsiteX4" fmla="*/ 2313432 w 5029200"/>
              <a:gd name="connsiteY4" fmla="*/ 0 h 18288"/>
              <a:gd name="connsiteX5" fmla="*/ 2992374 w 5029200"/>
              <a:gd name="connsiteY5" fmla="*/ 0 h 18288"/>
              <a:gd name="connsiteX6" fmla="*/ 3621024 w 5029200"/>
              <a:gd name="connsiteY6" fmla="*/ 0 h 18288"/>
              <a:gd name="connsiteX7" fmla="*/ 4249674 w 5029200"/>
              <a:gd name="connsiteY7" fmla="*/ 0 h 18288"/>
              <a:gd name="connsiteX8" fmla="*/ 5029200 w 5029200"/>
              <a:gd name="connsiteY8" fmla="*/ 0 h 18288"/>
              <a:gd name="connsiteX9" fmla="*/ 5029200 w 5029200"/>
              <a:gd name="connsiteY9" fmla="*/ 18288 h 18288"/>
              <a:gd name="connsiteX10" fmla="*/ 4501134 w 5029200"/>
              <a:gd name="connsiteY10" fmla="*/ 18288 h 18288"/>
              <a:gd name="connsiteX11" fmla="*/ 4023360 w 5029200"/>
              <a:gd name="connsiteY11" fmla="*/ 18288 h 18288"/>
              <a:gd name="connsiteX12" fmla="*/ 3344418 w 5029200"/>
              <a:gd name="connsiteY12" fmla="*/ 18288 h 18288"/>
              <a:gd name="connsiteX13" fmla="*/ 2816352 w 5029200"/>
              <a:gd name="connsiteY13" fmla="*/ 18288 h 18288"/>
              <a:gd name="connsiteX14" fmla="*/ 2137410 w 5029200"/>
              <a:gd name="connsiteY14" fmla="*/ 18288 h 18288"/>
              <a:gd name="connsiteX15" fmla="*/ 1408176 w 5029200"/>
              <a:gd name="connsiteY15" fmla="*/ 18288 h 18288"/>
              <a:gd name="connsiteX16" fmla="*/ 829818 w 5029200"/>
              <a:gd name="connsiteY16" fmla="*/ 18288 h 18288"/>
              <a:gd name="connsiteX17" fmla="*/ 0 w 5029200"/>
              <a:gd name="connsiteY17" fmla="*/ 18288 h 18288"/>
              <a:gd name="connsiteX18" fmla="*/ 0 w 5029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29200" h="18288" fill="none" extrusionOk="0">
                <a:moveTo>
                  <a:pt x="0" y="0"/>
                </a:moveTo>
                <a:cubicBezTo>
                  <a:pt x="142937" y="1696"/>
                  <a:pt x="371859" y="12840"/>
                  <a:pt x="528066" y="0"/>
                </a:cubicBezTo>
                <a:cubicBezTo>
                  <a:pt x="684273" y="-12840"/>
                  <a:pt x="928949" y="-5725"/>
                  <a:pt x="1207008" y="0"/>
                </a:cubicBezTo>
                <a:cubicBezTo>
                  <a:pt x="1485067" y="5725"/>
                  <a:pt x="1562886" y="-21331"/>
                  <a:pt x="1785366" y="0"/>
                </a:cubicBezTo>
                <a:cubicBezTo>
                  <a:pt x="2007846" y="21331"/>
                  <a:pt x="2056226" y="25221"/>
                  <a:pt x="2313432" y="0"/>
                </a:cubicBezTo>
                <a:cubicBezTo>
                  <a:pt x="2570638" y="-25221"/>
                  <a:pt x="2732455" y="16294"/>
                  <a:pt x="2992374" y="0"/>
                </a:cubicBezTo>
                <a:cubicBezTo>
                  <a:pt x="3252293" y="-16294"/>
                  <a:pt x="3319267" y="-29774"/>
                  <a:pt x="3621024" y="0"/>
                </a:cubicBezTo>
                <a:cubicBezTo>
                  <a:pt x="3922781" y="29774"/>
                  <a:pt x="3998107" y="-1004"/>
                  <a:pt x="4249674" y="0"/>
                </a:cubicBezTo>
                <a:cubicBezTo>
                  <a:pt x="4501241" y="1004"/>
                  <a:pt x="4792523" y="-4510"/>
                  <a:pt x="5029200" y="0"/>
                </a:cubicBezTo>
                <a:cubicBezTo>
                  <a:pt x="5029730" y="6954"/>
                  <a:pt x="5029934" y="12839"/>
                  <a:pt x="5029200" y="18288"/>
                </a:cubicBezTo>
                <a:cubicBezTo>
                  <a:pt x="4805432" y="23154"/>
                  <a:pt x="4715801" y="17034"/>
                  <a:pt x="4501134" y="18288"/>
                </a:cubicBezTo>
                <a:cubicBezTo>
                  <a:pt x="4286467" y="19542"/>
                  <a:pt x="4193719" y="41701"/>
                  <a:pt x="4023360" y="18288"/>
                </a:cubicBezTo>
                <a:cubicBezTo>
                  <a:pt x="3853001" y="-5125"/>
                  <a:pt x="3676466" y="16909"/>
                  <a:pt x="3344418" y="18288"/>
                </a:cubicBezTo>
                <a:cubicBezTo>
                  <a:pt x="3012370" y="19667"/>
                  <a:pt x="2945824" y="14410"/>
                  <a:pt x="2816352" y="18288"/>
                </a:cubicBezTo>
                <a:cubicBezTo>
                  <a:pt x="2686880" y="22166"/>
                  <a:pt x="2438351" y="13507"/>
                  <a:pt x="2137410" y="18288"/>
                </a:cubicBezTo>
                <a:cubicBezTo>
                  <a:pt x="1836469" y="23069"/>
                  <a:pt x="1581391" y="46111"/>
                  <a:pt x="1408176" y="18288"/>
                </a:cubicBezTo>
                <a:cubicBezTo>
                  <a:pt x="1234961" y="-9535"/>
                  <a:pt x="1040489" y="-7495"/>
                  <a:pt x="829818" y="18288"/>
                </a:cubicBezTo>
                <a:cubicBezTo>
                  <a:pt x="619147" y="44071"/>
                  <a:pt x="238626" y="3756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029200" h="18288" stroke="0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907099" y="-19195"/>
                  <a:pt x="1056132" y="0"/>
                </a:cubicBezTo>
                <a:cubicBezTo>
                  <a:pt x="1205165" y="19195"/>
                  <a:pt x="1612834" y="-24928"/>
                  <a:pt x="1785366" y="0"/>
                </a:cubicBezTo>
                <a:cubicBezTo>
                  <a:pt x="1957898" y="24928"/>
                  <a:pt x="2149044" y="19108"/>
                  <a:pt x="2363724" y="0"/>
                </a:cubicBezTo>
                <a:cubicBezTo>
                  <a:pt x="2578404" y="-19108"/>
                  <a:pt x="2759981" y="-21788"/>
                  <a:pt x="2942082" y="0"/>
                </a:cubicBezTo>
                <a:cubicBezTo>
                  <a:pt x="3124183" y="21788"/>
                  <a:pt x="3482217" y="8836"/>
                  <a:pt x="3671316" y="0"/>
                </a:cubicBezTo>
                <a:cubicBezTo>
                  <a:pt x="3860415" y="-8836"/>
                  <a:pt x="4058665" y="-25048"/>
                  <a:pt x="4199382" y="0"/>
                </a:cubicBezTo>
                <a:cubicBezTo>
                  <a:pt x="4340099" y="25048"/>
                  <a:pt x="4735096" y="-22088"/>
                  <a:pt x="5029200" y="0"/>
                </a:cubicBezTo>
                <a:cubicBezTo>
                  <a:pt x="5028517" y="5414"/>
                  <a:pt x="5028480" y="12510"/>
                  <a:pt x="5029200" y="18288"/>
                </a:cubicBezTo>
                <a:cubicBezTo>
                  <a:pt x="4891577" y="31493"/>
                  <a:pt x="4684146" y="-2509"/>
                  <a:pt x="4501134" y="18288"/>
                </a:cubicBezTo>
                <a:cubicBezTo>
                  <a:pt x="4318122" y="39085"/>
                  <a:pt x="4030703" y="3672"/>
                  <a:pt x="3872484" y="18288"/>
                </a:cubicBezTo>
                <a:cubicBezTo>
                  <a:pt x="3714265" y="32905"/>
                  <a:pt x="3546134" y="7501"/>
                  <a:pt x="3294126" y="18288"/>
                </a:cubicBezTo>
                <a:cubicBezTo>
                  <a:pt x="3042118" y="29075"/>
                  <a:pt x="2912116" y="11153"/>
                  <a:pt x="2564892" y="18288"/>
                </a:cubicBezTo>
                <a:cubicBezTo>
                  <a:pt x="2217668" y="25423"/>
                  <a:pt x="2095118" y="11659"/>
                  <a:pt x="1835658" y="18288"/>
                </a:cubicBezTo>
                <a:cubicBezTo>
                  <a:pt x="1576198" y="24917"/>
                  <a:pt x="1500897" y="19889"/>
                  <a:pt x="1307592" y="18288"/>
                </a:cubicBezTo>
                <a:cubicBezTo>
                  <a:pt x="1114287" y="16687"/>
                  <a:pt x="961527" y="47453"/>
                  <a:pt x="678942" y="18288"/>
                </a:cubicBezTo>
                <a:cubicBezTo>
                  <a:pt x="396357" y="-10877"/>
                  <a:pt x="271066" y="23005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CDB839-B1EA-A66E-2D2C-09F61AD5B1E3}"/>
              </a:ext>
            </a:extLst>
          </p:cNvPr>
          <p:cNvSpPr txBox="1"/>
          <p:nvPr/>
        </p:nvSpPr>
        <p:spPr>
          <a:xfrm>
            <a:off x="5759355" y="2798064"/>
            <a:ext cx="1460596" cy="57607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FFFF"/>
                </a:solidFill>
              </a:rPr>
              <a:t>Output : 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urface Pro - Cobalt Blue">
                <a:extLst>
                  <a:ext uri="{FF2B5EF4-FFF2-40B4-BE49-F238E27FC236}">
                    <a16:creationId xmlns:a16="http://schemas.microsoft.com/office/drawing/2014/main" id="{F1407084-2826-0A80-EF58-A7551B0FB9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19532192"/>
                  </p:ext>
                </p:extLst>
              </p:nvPr>
            </p:nvGraphicFramePr>
            <p:xfrm>
              <a:off x="7150510" y="992263"/>
              <a:ext cx="4536516" cy="447778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536516" cy="4477789"/>
                    </a:xfrm>
                    <a:prstGeom prst="rect">
                      <a:avLst/>
                    </a:prstGeom>
                  </am3d:spPr>
                  <am3d:camera>
                    <am3d:pos x="0" y="0" z="70266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89516" d="1000000"/>
                    <am3d:preTrans dx="0" dy="-11729876" dz="-6720205"/>
                    <am3d:scale>
                      <am3d:sx n="1000000" d="1000000"/>
                      <am3d:sy n="1000000" d="1000000"/>
                      <am3d:sz n="1000000" d="1000000"/>
                    </am3d:scale>
                    <am3d:rot ax="1067791" ay="-2199795" az="-65103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19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urface Pro - Cobalt Blue">
                <a:extLst>
                  <a:ext uri="{FF2B5EF4-FFF2-40B4-BE49-F238E27FC236}">
                    <a16:creationId xmlns:a16="http://schemas.microsoft.com/office/drawing/2014/main" id="{F1407084-2826-0A80-EF58-A7551B0FB9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50510" y="992263"/>
                <a:ext cx="4536516" cy="447778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6519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3F74C-B4F5-C510-5B67-1603214C48F3}"/>
              </a:ext>
            </a:extLst>
          </p:cNvPr>
          <p:cNvSpPr txBox="1"/>
          <p:nvPr/>
        </p:nvSpPr>
        <p:spPr>
          <a:xfrm>
            <a:off x="7320466" y="223381"/>
            <a:ext cx="4140014" cy="133083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>
                <a:solidFill>
                  <a:srgbClr val="C00000"/>
                </a:solidFill>
                <a:latin typeface="Nyala"/>
                <a:ea typeface="+mj-ea"/>
                <a:cs typeface="+mj-cs"/>
              </a:rPr>
              <a:t>Applicability</a:t>
            </a:r>
            <a:r>
              <a:rPr lang="en-US" sz="4400" b="1">
                <a:latin typeface="+mj-lt"/>
                <a:ea typeface="+mj-ea"/>
                <a:cs typeface="+mj-cs"/>
              </a:rPr>
              <a:t>  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D2DA1299-71AD-8A5C-56FC-6D0EDAF229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3" r="-2" b="-2"/>
          <a:stretch/>
        </p:blipFill>
        <p:spPr>
          <a:xfrm>
            <a:off x="4285" y="-9515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051A27-E807-991C-D74C-B1D85A36AE87}"/>
              </a:ext>
            </a:extLst>
          </p:cNvPr>
          <p:cNvSpPr txBox="1"/>
          <p:nvPr/>
        </p:nvSpPr>
        <p:spPr>
          <a:xfrm>
            <a:off x="6370575" y="1849636"/>
            <a:ext cx="5823148" cy="542214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600" b="1">
              <a:latin typeface="Nyala"/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b="1">
              <a:latin typeface="Nyala"/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b="1">
              <a:latin typeface="Nyala"/>
              <a:cs typeface="Calibri"/>
            </a:endParaRP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AA7C01C6-C138-C63B-3741-177A53493F91}"/>
              </a:ext>
            </a:extLst>
          </p:cNvPr>
          <p:cNvSpPr txBox="1"/>
          <p:nvPr/>
        </p:nvSpPr>
        <p:spPr>
          <a:xfrm>
            <a:off x="6491527" y="1377922"/>
            <a:ext cx="5823148" cy="5422147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>
                <a:latin typeface="Nyala"/>
                <a:cs typeface="Calibri"/>
              </a:rPr>
              <a:t>This product will not only be useful in load industry but also is highly scalable in any sort of risk encountering industry.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b="1" dirty="0">
              <a:latin typeface="Nyala"/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>
                <a:latin typeface="Nyala"/>
                <a:cs typeface="Calibri"/>
              </a:rPr>
              <a:t>In collaboration with human observation , this product might turn out to be a game changer in the industry with minimizing the probabilities of loss 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b="1" dirty="0">
              <a:latin typeface="Nyala"/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>
                <a:latin typeface="Nyala"/>
                <a:cs typeface="Calibri"/>
              </a:rPr>
              <a:t>Banks can use this product to cluster customers in different bubbles and thus helping banks to find perfect customer for different loan brackets.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b="1" dirty="0">
              <a:latin typeface="Nyala"/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b="1" dirty="0">
              <a:latin typeface="Nyal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2080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C3DDA3-6F4C-4A5C-9A9D-194BE03C97BC}"/>
              </a:ext>
            </a:extLst>
          </p:cNvPr>
          <p:cNvSpPr txBox="1"/>
          <p:nvPr/>
        </p:nvSpPr>
        <p:spPr>
          <a:xfrm>
            <a:off x="643468" y="643467"/>
            <a:ext cx="4620584" cy="82153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 b="1">
                <a:solidFill>
                  <a:srgbClr val="C00000"/>
                </a:solidFill>
                <a:latin typeface="Nyala"/>
                <a:ea typeface="+mj-ea"/>
                <a:cs typeface="+mj-cs"/>
              </a:rPr>
              <a:t>References   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179DE74-7C96-F6C5-2B4E-8125FCDEE6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03" r="1" b="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6BCB96-32BE-4814-A3FE-5547A437CD7E}"/>
              </a:ext>
            </a:extLst>
          </p:cNvPr>
          <p:cNvSpPr txBox="1"/>
          <p:nvPr/>
        </p:nvSpPr>
        <p:spPr>
          <a:xfrm>
            <a:off x="394896" y="1716162"/>
            <a:ext cx="5578415" cy="53245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b="1">
                <a:latin typeface="Nyala"/>
                <a:ea typeface="+mn-lt"/>
                <a:cs typeface="+mn-lt"/>
                <a:hlinkClick r:id="rId3"/>
              </a:rPr>
              <a:t>https://www.ibm.com/topics/linear-regression#:~:text=Resources-,What%20is%20linear%20regression%3F,is%20called%20the%20independent%20variable</a:t>
            </a:r>
            <a:r>
              <a:rPr lang="en-US" sz="2000" b="1">
                <a:latin typeface="Nyala"/>
                <a:ea typeface="+mn-lt"/>
                <a:cs typeface="+mn-lt"/>
              </a:rPr>
              <a:t>.</a:t>
            </a:r>
            <a:endParaRPr lang="en-US" sz="2000" b="1">
              <a:latin typeface="Nyala"/>
              <a:ea typeface="Calibri" panose="020F0502020204030204"/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endParaRPr lang="en-US" sz="2000" b="1">
              <a:latin typeface="Nyala"/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>
                <a:latin typeface="Nyala"/>
                <a:ea typeface="+mn-lt"/>
                <a:cs typeface="+mn-lt"/>
                <a:hlinkClick r:id="rId4"/>
              </a:rPr>
              <a:t>https://www.javatpoint.com/logistic-regression-in-machine-learning</a:t>
            </a:r>
            <a:endParaRPr lang="en-US" sz="2000" b="1">
              <a:latin typeface="Nyala"/>
              <a:ea typeface="Calibri" panose="020F0502020204030204"/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endParaRPr lang="en-US" sz="2000" b="1">
              <a:latin typeface="Nyala"/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latin typeface="Nyala"/>
                <a:ea typeface="Calibri" panose="020F0502020204030204"/>
                <a:cs typeface="Calibri" panose="020F0502020204030204"/>
              </a:rPr>
              <a:t>Research papers:</a:t>
            </a:r>
          </a:p>
          <a:p>
            <a:pPr marL="342900" indent="-342900">
              <a:buAutoNum type="arabicPeriod"/>
            </a:pPr>
            <a:r>
              <a:rPr lang="en-US" b="1">
                <a:latin typeface="Nyala"/>
                <a:ea typeface="+mn-lt"/>
                <a:cs typeface="+mn-lt"/>
                <a:hlinkClick r:id="rId5"/>
              </a:rPr>
              <a:t>https://www.researchgate.net/publication/308007227_Exploratory_Data_Analysis</a:t>
            </a:r>
            <a:endParaRPr lang="en-US" b="1">
              <a:latin typeface="Nyala"/>
              <a:ea typeface="Calibri" panose="020F0502020204030204"/>
              <a:cs typeface="Calibri" panose="020F0502020204030204"/>
            </a:endParaRPr>
          </a:p>
          <a:p>
            <a:pPr marL="342900" indent="-342900">
              <a:buFontTx/>
              <a:buAutoNum type="arabicPeriod"/>
            </a:pPr>
            <a:r>
              <a:rPr lang="en-US" b="1">
                <a:latin typeface="Nyala"/>
                <a:ea typeface="+mn-lt"/>
                <a:cs typeface="+mn-lt"/>
                <a:hlinkClick r:id="rId6"/>
              </a:rPr>
              <a:t>https://www.researchgate.net/profile/Joanne-Peng-4/publication/242579096_An_Introduction_to_Logistic_Regression_Analysis_and_Reporting/links/0deec5374c228b7fa1000000/An-Introduction-to-Logistic-Regression-Analysis-and-Reporting.pdf</a:t>
            </a:r>
            <a:endParaRPr lang="en-US" b="1">
              <a:latin typeface="Nyala"/>
              <a:ea typeface="Calibri" panose="020F0502020204030204"/>
              <a:cs typeface="Calibri" panose="020F0502020204030204"/>
            </a:endParaRPr>
          </a:p>
          <a:p>
            <a:pPr marL="342900" indent="-342900">
              <a:buFontTx/>
              <a:buAutoNum type="arabicPeriod"/>
            </a:pPr>
            <a:endParaRPr lang="en-US" b="1">
              <a:latin typeface="Nyala"/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>
              <a:latin typeface="Nyala"/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94749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DE0E2-4160-CAE5-A2C8-6492A2B99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>
                <a:solidFill>
                  <a:srgbClr val="C00000"/>
                </a:solidFill>
                <a:latin typeface="Nyala"/>
                <a:ea typeface="+mj-lt"/>
                <a:cs typeface="+mj-lt"/>
              </a:rPr>
              <a:t>Research Paper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D834C-81CD-E2EF-0115-0D6A07AE5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None/>
            </a:pPr>
            <a:r>
              <a:rPr lang="en-GB" sz="3200">
                <a:latin typeface="Nyala"/>
                <a:ea typeface="+mn-lt"/>
                <a:cs typeface="+mn-lt"/>
              </a:rPr>
              <a:t>1. Chitra, K., and B. Subashini. "Data Mining Techniques and its Applications in Banking Sector."</a:t>
            </a:r>
            <a:endParaRPr lang="en-GB" sz="3200">
              <a:latin typeface="Nyala"/>
              <a:cs typeface="Calibri"/>
            </a:endParaRPr>
          </a:p>
          <a:p>
            <a:pPr>
              <a:buNone/>
            </a:pPr>
            <a:r>
              <a:rPr lang="en-GB" sz="3200">
                <a:latin typeface="Nyala"/>
                <a:ea typeface="+mn-lt"/>
                <a:cs typeface="+mn-lt"/>
              </a:rPr>
              <a:t>2. </a:t>
            </a:r>
            <a:r>
              <a:rPr lang="en-GB" sz="3200" err="1">
                <a:latin typeface="Nyala"/>
                <a:ea typeface="+mn-lt"/>
                <a:cs typeface="+mn-lt"/>
              </a:rPr>
              <a:t>Zurada</a:t>
            </a:r>
            <a:r>
              <a:rPr lang="en-GB" sz="3200">
                <a:latin typeface="Nyala"/>
                <a:ea typeface="+mn-lt"/>
                <a:cs typeface="+mn-lt"/>
              </a:rPr>
              <a:t>, Jozef, and Martin </a:t>
            </a:r>
            <a:r>
              <a:rPr lang="en-GB" sz="3200" err="1">
                <a:latin typeface="Nyala"/>
                <a:ea typeface="+mn-lt"/>
                <a:cs typeface="+mn-lt"/>
              </a:rPr>
              <a:t>Zurada</a:t>
            </a:r>
            <a:r>
              <a:rPr lang="en-GB" sz="3200">
                <a:latin typeface="Nyala"/>
                <a:ea typeface="+mn-lt"/>
                <a:cs typeface="+mn-lt"/>
              </a:rPr>
              <a:t>. "How Secure Are “Good Loans”: Validating Loan-Granting</a:t>
            </a:r>
            <a:endParaRPr lang="en-GB" sz="3200">
              <a:latin typeface="Nyala"/>
            </a:endParaRPr>
          </a:p>
          <a:p>
            <a:pPr>
              <a:buNone/>
            </a:pPr>
            <a:r>
              <a:rPr lang="en-GB" sz="3200">
                <a:latin typeface="Nyala"/>
                <a:ea typeface="+mn-lt"/>
                <a:cs typeface="+mn-lt"/>
              </a:rPr>
              <a:t>3. Seltman HJ (2012) Experimental design and analysis. Online </a:t>
            </a:r>
            <a:r>
              <a:rPr lang="en-GB" sz="3200">
                <a:latin typeface="Nyala"/>
                <a:ea typeface="+mn-lt"/>
                <a:cs typeface="+mn-lt"/>
                <a:hlinkClick r:id="rId2"/>
              </a:rPr>
              <a:t>https://www.stat.cmu.edu/~hseltman/309/Book/Book.pdf</a:t>
            </a:r>
            <a:endParaRPr lang="en-GB" sz="3200">
              <a:latin typeface="Nyala"/>
              <a:ea typeface="+mn-lt"/>
              <a:cs typeface="+mn-lt"/>
            </a:endParaRPr>
          </a:p>
          <a:p>
            <a:pPr>
              <a:buNone/>
            </a:pPr>
            <a:r>
              <a:rPr lang="en-GB" sz="3200">
                <a:latin typeface="Nyala"/>
                <a:cs typeface="Calibri" panose="020F0502020204030204"/>
              </a:rPr>
              <a:t>4.</a:t>
            </a:r>
            <a:r>
              <a:rPr lang="en-GB" sz="3200">
                <a:latin typeface="Nyala"/>
                <a:ea typeface="+mn-lt"/>
                <a:cs typeface="+mn-lt"/>
              </a:rPr>
              <a:t> Cabrera, A. F. (1994). Logistic regression analysis in higher education: An applied perspective. Higher Education: Handbook of Theory and Research, Vol. 10, 225–256. Chuang, H. L. (1997).</a:t>
            </a:r>
          </a:p>
          <a:p>
            <a:pPr>
              <a:buNone/>
            </a:pPr>
            <a:endParaRPr lang="en-GB" sz="3200">
              <a:latin typeface="Nyala"/>
              <a:cs typeface="Calibri" panose="020F0502020204030204"/>
            </a:endParaRPr>
          </a:p>
          <a:p>
            <a:pPr marL="0" indent="0">
              <a:buNone/>
            </a:pPr>
            <a:endParaRPr lang="en-GB" sz="3200">
              <a:latin typeface="Nyala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60111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8CB19FB-7C96-4FEC-9331-E826E4E36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018CBE45-ED5D-25AB-FE9F-511D439CB8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97" r="-1" b="-1"/>
          <a:stretch/>
        </p:blipFill>
        <p:spPr>
          <a:xfrm>
            <a:off x="838200" y="-3810"/>
            <a:ext cx="9928860" cy="685800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F071BB7-867E-46A9-A7C2-3FCB28CB8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810"/>
            <a:ext cx="12192000" cy="6858000"/>
            <a:chOff x="0" y="-3810"/>
            <a:chExt cx="12192000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F0FCAE-6984-42EA-83CB-9F69F24A3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0219" y="-3810"/>
              <a:ext cx="8273365" cy="6858000"/>
            </a:xfrm>
            <a:custGeom>
              <a:avLst/>
              <a:gdLst>
                <a:gd name="connsiteX0" fmla="*/ 4102025 w 8273365"/>
                <a:gd name="connsiteY0" fmla="*/ 169161 h 6858000"/>
                <a:gd name="connsiteX1" fmla="*/ 1827641 w 8273365"/>
                <a:gd name="connsiteY1" fmla="*/ 1129498 h 6858000"/>
                <a:gd name="connsiteX2" fmla="*/ 1132950 w 8273365"/>
                <a:gd name="connsiteY2" fmla="*/ 2178191 h 6858000"/>
                <a:gd name="connsiteX3" fmla="*/ 877835 w 8273365"/>
                <a:gd name="connsiteY3" fmla="*/ 3466345 h 6858000"/>
                <a:gd name="connsiteX4" fmla="*/ 1089650 w 8273365"/>
                <a:gd name="connsiteY4" fmla="*/ 4644934 h 6858000"/>
                <a:gd name="connsiteX5" fmla="*/ 1672144 w 8273365"/>
                <a:gd name="connsiteY5" fmla="*/ 5633505 h 6858000"/>
                <a:gd name="connsiteX6" fmla="*/ 2747751 w 8273365"/>
                <a:gd name="connsiteY6" fmla="*/ 6459556 h 6858000"/>
                <a:gd name="connsiteX7" fmla="*/ 4102171 w 8273365"/>
                <a:gd name="connsiteY7" fmla="*/ 6763529 h 6858000"/>
                <a:gd name="connsiteX8" fmla="*/ 5506765 w 8273365"/>
                <a:gd name="connsiteY8" fmla="*/ 5818405 h 6858000"/>
                <a:gd name="connsiteX9" fmla="*/ 5914160 w 8273365"/>
                <a:gd name="connsiteY9" fmla="*/ 5382925 h 6858000"/>
                <a:gd name="connsiteX10" fmla="*/ 6891758 w 8273365"/>
                <a:gd name="connsiteY10" fmla="*/ 4677848 h 6858000"/>
                <a:gd name="connsiteX11" fmla="*/ 7158868 w 8273365"/>
                <a:gd name="connsiteY11" fmla="*/ 4511965 h 6858000"/>
                <a:gd name="connsiteX12" fmla="*/ 7306320 w 8273365"/>
                <a:gd name="connsiteY12" fmla="*/ 4179467 h 6858000"/>
                <a:gd name="connsiteX13" fmla="*/ 7315828 w 8273365"/>
                <a:gd name="connsiteY13" fmla="*/ 2884730 h 6858000"/>
                <a:gd name="connsiteX14" fmla="*/ 6704519 w 8273365"/>
                <a:gd name="connsiteY14" fmla="*/ 1640752 h 6858000"/>
                <a:gd name="connsiteX15" fmla="*/ 5471805 w 8273365"/>
                <a:gd name="connsiteY15" fmla="*/ 563096 h 6858000"/>
                <a:gd name="connsiteX16" fmla="*/ 4102025 w 8273365"/>
                <a:gd name="connsiteY16" fmla="*/ 169161 h 6858000"/>
                <a:gd name="connsiteX17" fmla="*/ 1815426 w 8273365"/>
                <a:gd name="connsiteY17" fmla="*/ 0 h 6858000"/>
                <a:gd name="connsiteX18" fmla="*/ 6228114 w 8273365"/>
                <a:gd name="connsiteY18" fmla="*/ 0 h 6858000"/>
                <a:gd name="connsiteX19" fmla="*/ 6378838 w 8273365"/>
                <a:gd name="connsiteY19" fmla="*/ 104569 h 6858000"/>
                <a:gd name="connsiteX20" fmla="*/ 8151535 w 8273365"/>
                <a:gd name="connsiteY20" fmla="*/ 4415712 h 6858000"/>
                <a:gd name="connsiteX21" fmla="*/ 6540097 w 8273365"/>
                <a:gd name="connsiteY21" fmla="*/ 5998038 h 6858000"/>
                <a:gd name="connsiteX22" fmla="*/ 5741125 w 8273365"/>
                <a:gd name="connsiteY22" fmla="*/ 6849976 h 6858000"/>
                <a:gd name="connsiteX23" fmla="*/ 5732797 w 8273365"/>
                <a:gd name="connsiteY23" fmla="*/ 6858000 h 6858000"/>
                <a:gd name="connsiteX24" fmla="*/ 1711956 w 8273365"/>
                <a:gd name="connsiteY24" fmla="*/ 6858000 h 6858000"/>
                <a:gd name="connsiteX25" fmla="*/ 1631859 w 8273365"/>
                <a:gd name="connsiteY25" fmla="*/ 6799706 h 6858000"/>
                <a:gd name="connsiteX26" fmla="*/ 1004515 w 8273365"/>
                <a:gd name="connsiteY26" fmla="*/ 6203417 h 6858000"/>
                <a:gd name="connsiteX27" fmla="*/ 0 w 8273365"/>
                <a:gd name="connsiteY27" fmla="*/ 3466345 h 6858000"/>
                <a:gd name="connsiteX28" fmla="*/ 1808555 w 8273365"/>
                <a:gd name="connsiteY28" fmla="*/ 448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273365" h="6858000">
                  <a:moveTo>
                    <a:pt x="4102025" y="169161"/>
                  </a:moveTo>
                  <a:cubicBezTo>
                    <a:pt x="3243792" y="169161"/>
                    <a:pt x="2435879" y="510143"/>
                    <a:pt x="1827641" y="1129498"/>
                  </a:cubicBezTo>
                  <a:cubicBezTo>
                    <a:pt x="1529958" y="1432447"/>
                    <a:pt x="1296200" y="1785278"/>
                    <a:pt x="1132950" y="2178191"/>
                  </a:cubicBezTo>
                  <a:cubicBezTo>
                    <a:pt x="963703" y="2585585"/>
                    <a:pt x="877835" y="3019017"/>
                    <a:pt x="877835" y="3466345"/>
                  </a:cubicBezTo>
                  <a:cubicBezTo>
                    <a:pt x="877835" y="3873007"/>
                    <a:pt x="949074" y="4269431"/>
                    <a:pt x="1089650" y="4644934"/>
                  </a:cubicBezTo>
                  <a:cubicBezTo>
                    <a:pt x="1225254" y="5007127"/>
                    <a:pt x="1421271" y="5339626"/>
                    <a:pt x="1672144" y="5633505"/>
                  </a:cubicBezTo>
                  <a:cubicBezTo>
                    <a:pt x="1968657" y="5980924"/>
                    <a:pt x="2340649" y="6266465"/>
                    <a:pt x="2747751" y="6459556"/>
                  </a:cubicBezTo>
                  <a:cubicBezTo>
                    <a:pt x="3172991" y="6661277"/>
                    <a:pt x="3628659" y="6763529"/>
                    <a:pt x="4102171" y="6763529"/>
                  </a:cubicBezTo>
                  <a:cubicBezTo>
                    <a:pt x="4621030" y="6763529"/>
                    <a:pt x="4940657" y="6439515"/>
                    <a:pt x="5506765" y="5818405"/>
                  </a:cubicBezTo>
                  <a:cubicBezTo>
                    <a:pt x="5636225" y="5676365"/>
                    <a:pt x="5770072" y="5529498"/>
                    <a:pt x="5914160" y="5382925"/>
                  </a:cubicBezTo>
                  <a:cubicBezTo>
                    <a:pt x="6290981" y="4999374"/>
                    <a:pt x="6638252" y="4813450"/>
                    <a:pt x="6891758" y="4677848"/>
                  </a:cubicBezTo>
                  <a:cubicBezTo>
                    <a:pt x="7016098" y="4611144"/>
                    <a:pt x="7114398" y="4558629"/>
                    <a:pt x="7158868" y="4511965"/>
                  </a:cubicBezTo>
                  <a:cubicBezTo>
                    <a:pt x="7208604" y="4459742"/>
                    <a:pt x="7260974" y="4341693"/>
                    <a:pt x="7306320" y="4179467"/>
                  </a:cubicBezTo>
                  <a:cubicBezTo>
                    <a:pt x="7422466" y="3764174"/>
                    <a:pt x="7425540" y="3328547"/>
                    <a:pt x="7315828" y="2884730"/>
                  </a:cubicBezTo>
                  <a:cubicBezTo>
                    <a:pt x="7210506" y="2459197"/>
                    <a:pt x="6999129" y="2028984"/>
                    <a:pt x="6704519" y="1640752"/>
                  </a:cubicBezTo>
                  <a:cubicBezTo>
                    <a:pt x="6369826" y="1199861"/>
                    <a:pt x="5943562" y="827136"/>
                    <a:pt x="5471805" y="563096"/>
                  </a:cubicBezTo>
                  <a:cubicBezTo>
                    <a:pt x="5011311" y="305349"/>
                    <a:pt x="4537651" y="169161"/>
                    <a:pt x="4102025" y="169161"/>
                  </a:cubicBezTo>
                  <a:close/>
                  <a:moveTo>
                    <a:pt x="1815426" y="0"/>
                  </a:moveTo>
                  <a:lnTo>
                    <a:pt x="6228114" y="0"/>
                  </a:lnTo>
                  <a:lnTo>
                    <a:pt x="6378838" y="104569"/>
                  </a:lnTo>
                  <a:cubicBezTo>
                    <a:pt x="7701449" y="1070221"/>
                    <a:pt x="8614337" y="2759472"/>
                    <a:pt x="8151535" y="4415712"/>
                  </a:cubicBezTo>
                  <a:cubicBezTo>
                    <a:pt x="7841710" y="5524525"/>
                    <a:pt x="7282330" y="5242495"/>
                    <a:pt x="6540097" y="5998038"/>
                  </a:cubicBezTo>
                  <a:cubicBezTo>
                    <a:pt x="6261706" y="6281367"/>
                    <a:pt x="6008555" y="6583271"/>
                    <a:pt x="5741125" y="6849976"/>
                  </a:cubicBezTo>
                  <a:lnTo>
                    <a:pt x="5732797" y="6858000"/>
                  </a:lnTo>
                  <a:lnTo>
                    <a:pt x="1711956" y="6858000"/>
                  </a:lnTo>
                  <a:lnTo>
                    <a:pt x="1631859" y="6799706"/>
                  </a:lnTo>
                  <a:cubicBezTo>
                    <a:pt x="1402830" y="6623620"/>
                    <a:pt x="1192523" y="6423644"/>
                    <a:pt x="1004515" y="6203417"/>
                  </a:cubicBezTo>
                  <a:cubicBezTo>
                    <a:pt x="378870" y="5470546"/>
                    <a:pt x="0" y="4513427"/>
                    <a:pt x="0" y="3466345"/>
                  </a:cubicBezTo>
                  <a:cubicBezTo>
                    <a:pt x="0" y="2025290"/>
                    <a:pt x="717408" y="754744"/>
                    <a:pt x="1808555" y="4483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EEDAA96-38BD-4AC0-8E5F-CF74F5C71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0219" y="-3810"/>
              <a:ext cx="8273365" cy="6858000"/>
            </a:xfrm>
            <a:custGeom>
              <a:avLst/>
              <a:gdLst>
                <a:gd name="connsiteX0" fmla="*/ 1616062 w 8273365"/>
                <a:gd name="connsiteY0" fmla="*/ 0 h 6858000"/>
                <a:gd name="connsiteX1" fmla="*/ 3206514 w 8273365"/>
                <a:gd name="connsiteY1" fmla="*/ 0 h 6858000"/>
                <a:gd name="connsiteX2" fmla="*/ 3122517 w 8273365"/>
                <a:gd name="connsiteY2" fmla="*/ 23655 h 6858000"/>
                <a:gd name="connsiteX3" fmla="*/ 1723196 w 8273365"/>
                <a:gd name="connsiteY3" fmla="*/ 880747 h 6858000"/>
                <a:gd name="connsiteX4" fmla="*/ 997786 w 8273365"/>
                <a:gd name="connsiteY4" fmla="*/ 1975811 h 6858000"/>
                <a:gd name="connsiteX5" fmla="*/ 731408 w 8273365"/>
                <a:gd name="connsiteY5" fmla="*/ 3320136 h 6858000"/>
                <a:gd name="connsiteX6" fmla="*/ 952731 w 8273365"/>
                <a:gd name="connsiteY6" fmla="*/ 4550071 h 6858000"/>
                <a:gd name="connsiteX7" fmla="*/ 1560970 w 8273365"/>
                <a:gd name="connsiteY7" fmla="*/ 5582379 h 6858000"/>
                <a:gd name="connsiteX8" fmla="*/ 2685142 w 8273365"/>
                <a:gd name="connsiteY8" fmla="*/ 6445587 h 6858000"/>
                <a:gd name="connsiteX9" fmla="*/ 4102171 w 8273365"/>
                <a:gd name="connsiteY9" fmla="*/ 6763602 h 6858000"/>
                <a:gd name="connsiteX10" fmla="*/ 4840307 w 8273365"/>
                <a:gd name="connsiteY10" fmla="*/ 6518434 h 6858000"/>
                <a:gd name="connsiteX11" fmla="*/ 5614867 w 8273365"/>
                <a:gd name="connsiteY11" fmla="*/ 5770643 h 6858000"/>
                <a:gd name="connsiteX12" fmla="*/ 6018458 w 8273365"/>
                <a:gd name="connsiteY12" fmla="*/ 5339114 h 6858000"/>
                <a:gd name="connsiteX13" fmla="*/ 6960802 w 8273365"/>
                <a:gd name="connsiteY13" fmla="*/ 4660514 h 6858000"/>
                <a:gd name="connsiteX14" fmla="*/ 7264776 w 8273365"/>
                <a:gd name="connsiteY14" fmla="*/ 4466544 h 6858000"/>
                <a:gd name="connsiteX15" fmla="*/ 7447190 w 8273365"/>
                <a:gd name="connsiteY15" fmla="*/ 4072462 h 6858000"/>
                <a:gd name="connsiteX16" fmla="*/ 7457722 w 8273365"/>
                <a:gd name="connsiteY16" fmla="*/ 2703268 h 6858000"/>
                <a:gd name="connsiteX17" fmla="*/ 6820959 w 8273365"/>
                <a:gd name="connsiteY17" fmla="*/ 1406044 h 6858000"/>
                <a:gd name="connsiteX18" fmla="*/ 5543190 w 8273365"/>
                <a:gd name="connsiteY18" fmla="*/ 289185 h 6858000"/>
                <a:gd name="connsiteX19" fmla="*/ 4996775 w 8273365"/>
                <a:gd name="connsiteY19" fmla="*/ 40060 h 6858000"/>
                <a:gd name="connsiteX20" fmla="*/ 4871645 w 8273365"/>
                <a:gd name="connsiteY20" fmla="*/ 0 h 6858000"/>
                <a:gd name="connsiteX21" fmla="*/ 6433093 w 8273365"/>
                <a:gd name="connsiteY21" fmla="*/ 0 h 6858000"/>
                <a:gd name="connsiteX22" fmla="*/ 6564891 w 8273365"/>
                <a:gd name="connsiteY22" fmla="*/ 101152 h 6858000"/>
                <a:gd name="connsiteX23" fmla="*/ 8151535 w 8273365"/>
                <a:gd name="connsiteY23" fmla="*/ 4269504 h 6858000"/>
                <a:gd name="connsiteX24" fmla="*/ 6540097 w 8273365"/>
                <a:gd name="connsiteY24" fmla="*/ 5851830 h 6858000"/>
                <a:gd name="connsiteX25" fmla="*/ 5606037 w 8273365"/>
                <a:gd name="connsiteY25" fmla="*/ 6833938 h 6858000"/>
                <a:gd name="connsiteX26" fmla="*/ 5578888 w 8273365"/>
                <a:gd name="connsiteY26" fmla="*/ 6858000 h 6858000"/>
                <a:gd name="connsiteX27" fmla="*/ 1925521 w 8273365"/>
                <a:gd name="connsiteY27" fmla="*/ 6858000 h 6858000"/>
                <a:gd name="connsiteX28" fmla="*/ 1807085 w 8273365"/>
                <a:gd name="connsiteY28" fmla="*/ 6781026 h 6858000"/>
                <a:gd name="connsiteX29" fmla="*/ 1004515 w 8273365"/>
                <a:gd name="connsiteY29" fmla="*/ 6057209 h 6858000"/>
                <a:gd name="connsiteX30" fmla="*/ 0 w 8273365"/>
                <a:gd name="connsiteY30" fmla="*/ 3320136 h 6858000"/>
                <a:gd name="connsiteX31" fmla="*/ 1492767 w 8273365"/>
                <a:gd name="connsiteY31" fmla="*/ 9861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273365" h="6858000">
                  <a:moveTo>
                    <a:pt x="1616062" y="0"/>
                  </a:moveTo>
                  <a:lnTo>
                    <a:pt x="3206514" y="0"/>
                  </a:lnTo>
                  <a:lnTo>
                    <a:pt x="3122517" y="23655"/>
                  </a:lnTo>
                  <a:cubicBezTo>
                    <a:pt x="2599902" y="185042"/>
                    <a:pt x="2120807" y="476097"/>
                    <a:pt x="1723196" y="880747"/>
                  </a:cubicBezTo>
                  <a:cubicBezTo>
                    <a:pt x="1412348" y="1197008"/>
                    <a:pt x="1168351" y="1565490"/>
                    <a:pt x="997786" y="1975811"/>
                  </a:cubicBezTo>
                  <a:cubicBezTo>
                    <a:pt x="821078" y="2401050"/>
                    <a:pt x="731408" y="2853352"/>
                    <a:pt x="731408" y="3320136"/>
                  </a:cubicBezTo>
                  <a:cubicBezTo>
                    <a:pt x="731408" y="3744353"/>
                    <a:pt x="805864" y="4158182"/>
                    <a:pt x="952731" y="4550071"/>
                  </a:cubicBezTo>
                  <a:cubicBezTo>
                    <a:pt x="1094331" y="4928208"/>
                    <a:pt x="1298980" y="5275627"/>
                    <a:pt x="1560970" y="5582379"/>
                  </a:cubicBezTo>
                  <a:cubicBezTo>
                    <a:pt x="1870793" y="5945304"/>
                    <a:pt x="2259610" y="6243718"/>
                    <a:pt x="2685142" y="6445587"/>
                  </a:cubicBezTo>
                  <a:cubicBezTo>
                    <a:pt x="3130131" y="6656669"/>
                    <a:pt x="3606861" y="6763602"/>
                    <a:pt x="4102171" y="6763602"/>
                  </a:cubicBezTo>
                  <a:cubicBezTo>
                    <a:pt x="4371914" y="6763602"/>
                    <a:pt x="4599528" y="6687974"/>
                    <a:pt x="4840307" y="6518434"/>
                  </a:cubicBezTo>
                  <a:cubicBezTo>
                    <a:pt x="5099811" y="6335729"/>
                    <a:pt x="5349951" y="6061159"/>
                    <a:pt x="5614867" y="5770643"/>
                  </a:cubicBezTo>
                  <a:cubicBezTo>
                    <a:pt x="5743449" y="5629628"/>
                    <a:pt x="5876273" y="5483786"/>
                    <a:pt x="6018458" y="5339114"/>
                  </a:cubicBezTo>
                  <a:cubicBezTo>
                    <a:pt x="6379773" y="4971361"/>
                    <a:pt x="6715635" y="4791728"/>
                    <a:pt x="6960802" y="4660514"/>
                  </a:cubicBezTo>
                  <a:cubicBezTo>
                    <a:pt x="7116154" y="4577280"/>
                    <a:pt x="7206994" y="4527251"/>
                    <a:pt x="7264776" y="4466544"/>
                  </a:cubicBezTo>
                  <a:cubicBezTo>
                    <a:pt x="7332650" y="4395306"/>
                    <a:pt x="7394089" y="4262628"/>
                    <a:pt x="7447190" y="4072462"/>
                  </a:cubicBezTo>
                  <a:cubicBezTo>
                    <a:pt x="7570066" y="3632594"/>
                    <a:pt x="7573576" y="3171954"/>
                    <a:pt x="7457722" y="2703268"/>
                  </a:cubicBezTo>
                  <a:cubicBezTo>
                    <a:pt x="7347718" y="2258572"/>
                    <a:pt x="7127565" y="1810073"/>
                    <a:pt x="6820959" y="1406044"/>
                  </a:cubicBezTo>
                  <a:cubicBezTo>
                    <a:pt x="6474271" y="949207"/>
                    <a:pt x="6032355" y="563024"/>
                    <a:pt x="5543190" y="289185"/>
                  </a:cubicBezTo>
                  <a:cubicBezTo>
                    <a:pt x="5362386" y="187977"/>
                    <a:pt x="5179299" y="104665"/>
                    <a:pt x="4996775" y="40060"/>
                  </a:cubicBezTo>
                  <a:lnTo>
                    <a:pt x="4871645" y="0"/>
                  </a:lnTo>
                  <a:lnTo>
                    <a:pt x="6433093" y="0"/>
                  </a:lnTo>
                  <a:lnTo>
                    <a:pt x="6564891" y="101152"/>
                  </a:lnTo>
                  <a:cubicBezTo>
                    <a:pt x="7785271" y="1084819"/>
                    <a:pt x="8592299" y="2692132"/>
                    <a:pt x="8151535" y="4269504"/>
                  </a:cubicBezTo>
                  <a:cubicBezTo>
                    <a:pt x="7841710" y="5378317"/>
                    <a:pt x="7282330" y="5096287"/>
                    <a:pt x="6540097" y="5851830"/>
                  </a:cubicBezTo>
                  <a:cubicBezTo>
                    <a:pt x="6215307" y="6182380"/>
                    <a:pt x="5924872" y="6538214"/>
                    <a:pt x="5606037" y="6833938"/>
                  </a:cubicBezTo>
                  <a:lnTo>
                    <a:pt x="5578888" y="6858000"/>
                  </a:lnTo>
                  <a:lnTo>
                    <a:pt x="1925521" y="6858000"/>
                  </a:lnTo>
                  <a:lnTo>
                    <a:pt x="1807085" y="6781026"/>
                  </a:lnTo>
                  <a:cubicBezTo>
                    <a:pt x="1509378" y="6576133"/>
                    <a:pt x="1239525" y="6332492"/>
                    <a:pt x="1004515" y="6057209"/>
                  </a:cubicBezTo>
                  <a:cubicBezTo>
                    <a:pt x="378870" y="5324338"/>
                    <a:pt x="0" y="4367220"/>
                    <a:pt x="0" y="3320136"/>
                  </a:cubicBezTo>
                  <a:cubicBezTo>
                    <a:pt x="0" y="2023187"/>
                    <a:pt x="581101" y="864350"/>
                    <a:pt x="1492767" y="98612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000679E-B592-4134-AC05-8EC80BBC4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37594" y="-3810"/>
              <a:ext cx="8219860" cy="6858000"/>
            </a:xfrm>
            <a:custGeom>
              <a:avLst/>
              <a:gdLst>
                <a:gd name="connsiteX0" fmla="*/ 5534366 w 8219860"/>
                <a:gd name="connsiteY0" fmla="*/ 0 h 6858000"/>
                <a:gd name="connsiteX1" fmla="*/ 6263243 w 8219860"/>
                <a:gd name="connsiteY1" fmla="*/ 0 h 6858000"/>
                <a:gd name="connsiteX2" fmla="*/ 6295307 w 8219860"/>
                <a:gd name="connsiteY2" fmla="*/ 21377 h 6858000"/>
                <a:gd name="connsiteX3" fmla="*/ 6907056 w 8219860"/>
                <a:gd name="connsiteY3" fmla="*/ 522976 h 6858000"/>
                <a:gd name="connsiteX4" fmla="*/ 7434107 w 8219860"/>
                <a:gd name="connsiteY4" fmla="*/ 1119513 h 6858000"/>
                <a:gd name="connsiteX5" fmla="*/ 7856130 w 8219860"/>
                <a:gd name="connsiteY5" fmla="*/ 1802940 h 6858000"/>
                <a:gd name="connsiteX6" fmla="*/ 8019380 w 8219860"/>
                <a:gd name="connsiteY6" fmla="*/ 2174201 h 6858000"/>
                <a:gd name="connsiteX7" fmla="*/ 8054634 w 8219860"/>
                <a:gd name="connsiteY7" fmla="*/ 2269723 h 6858000"/>
                <a:gd name="connsiteX8" fmla="*/ 8086962 w 8219860"/>
                <a:gd name="connsiteY8" fmla="*/ 2366562 h 6858000"/>
                <a:gd name="connsiteX9" fmla="*/ 8115633 w 8219860"/>
                <a:gd name="connsiteY9" fmla="*/ 2464717 h 6858000"/>
                <a:gd name="connsiteX10" fmla="*/ 8140794 w 8219860"/>
                <a:gd name="connsiteY10" fmla="*/ 2563895 h 6858000"/>
                <a:gd name="connsiteX11" fmla="*/ 8218615 w 8219860"/>
                <a:gd name="connsiteY11" fmla="*/ 3378975 h 6858000"/>
                <a:gd name="connsiteX12" fmla="*/ 8175170 w 8219860"/>
                <a:gd name="connsiteY12" fmla="*/ 3786370 h 6858000"/>
                <a:gd name="connsiteX13" fmla="*/ 8073943 w 8219860"/>
                <a:gd name="connsiteY13" fmla="*/ 4180891 h 6858000"/>
                <a:gd name="connsiteX14" fmla="*/ 7939071 w 8219860"/>
                <a:gd name="connsiteY14" fmla="*/ 4562246 h 6858000"/>
                <a:gd name="connsiteX15" fmla="*/ 7854229 w 8219860"/>
                <a:gd name="connsiteY15" fmla="*/ 4751828 h 6858000"/>
                <a:gd name="connsiteX16" fmla="*/ 7745102 w 8219860"/>
                <a:gd name="connsiteY16" fmla="*/ 4936435 h 6858000"/>
                <a:gd name="connsiteX17" fmla="*/ 7605403 w 8219860"/>
                <a:gd name="connsiteY17" fmla="*/ 5106852 h 6858000"/>
                <a:gd name="connsiteX18" fmla="*/ 7524949 w 8219860"/>
                <a:gd name="connsiteY18" fmla="*/ 5182481 h 6858000"/>
                <a:gd name="connsiteX19" fmla="*/ 7440106 w 8219860"/>
                <a:gd name="connsiteY19" fmla="*/ 5250208 h 6858000"/>
                <a:gd name="connsiteX20" fmla="*/ 7101758 w 8219860"/>
                <a:gd name="connsiteY20" fmla="*/ 5463633 h 6858000"/>
                <a:gd name="connsiteX21" fmla="*/ 6804366 w 8219860"/>
                <a:gd name="connsiteY21" fmla="*/ 5657895 h 6858000"/>
                <a:gd name="connsiteX22" fmla="*/ 6671103 w 8219860"/>
                <a:gd name="connsiteY22" fmla="*/ 5765704 h 6858000"/>
                <a:gd name="connsiteX23" fmla="*/ 6545887 w 8219860"/>
                <a:gd name="connsiteY23" fmla="*/ 5882583 h 6858000"/>
                <a:gd name="connsiteX24" fmla="*/ 6485473 w 8219860"/>
                <a:gd name="connsiteY24" fmla="*/ 5945046 h 6858000"/>
                <a:gd name="connsiteX25" fmla="*/ 6423303 w 8219860"/>
                <a:gd name="connsiteY25" fmla="*/ 6011604 h 6858000"/>
                <a:gd name="connsiteX26" fmla="*/ 6298672 w 8219860"/>
                <a:gd name="connsiteY26" fmla="*/ 6146768 h 6858000"/>
                <a:gd name="connsiteX27" fmla="*/ 6040923 w 8219860"/>
                <a:gd name="connsiteY27" fmla="*/ 6418997 h 6858000"/>
                <a:gd name="connsiteX28" fmla="*/ 5907662 w 8219860"/>
                <a:gd name="connsiteY28" fmla="*/ 6555769 h 6858000"/>
                <a:gd name="connsiteX29" fmla="*/ 5769864 w 8219860"/>
                <a:gd name="connsiteY29" fmla="*/ 6691081 h 6858000"/>
                <a:gd name="connsiteX30" fmla="*/ 5581270 w 8219860"/>
                <a:gd name="connsiteY30" fmla="*/ 6858000 h 6858000"/>
                <a:gd name="connsiteX31" fmla="*/ 5057635 w 8219860"/>
                <a:gd name="connsiteY31" fmla="*/ 6858000 h 6858000"/>
                <a:gd name="connsiteX32" fmla="*/ 5112401 w 8219860"/>
                <a:gd name="connsiteY32" fmla="*/ 6812805 h 6858000"/>
                <a:gd name="connsiteX33" fmla="*/ 5241495 w 8219860"/>
                <a:gd name="connsiteY33" fmla="*/ 6689617 h 6858000"/>
                <a:gd name="connsiteX34" fmla="*/ 5485639 w 8219860"/>
                <a:gd name="connsiteY34" fmla="*/ 6421192 h 6858000"/>
                <a:gd name="connsiteX35" fmla="*/ 5603981 w 8219860"/>
                <a:gd name="connsiteY35" fmla="*/ 6279592 h 6858000"/>
                <a:gd name="connsiteX36" fmla="*/ 5722615 w 8219860"/>
                <a:gd name="connsiteY36" fmla="*/ 6135503 h 6858000"/>
                <a:gd name="connsiteX37" fmla="*/ 5967636 w 8219860"/>
                <a:gd name="connsiteY37" fmla="*/ 5845135 h 6858000"/>
                <a:gd name="connsiteX38" fmla="*/ 6099583 w 8219860"/>
                <a:gd name="connsiteY38" fmla="*/ 5703828 h 6858000"/>
                <a:gd name="connsiteX39" fmla="*/ 6168189 w 8219860"/>
                <a:gd name="connsiteY39" fmla="*/ 5634490 h 6858000"/>
                <a:gd name="connsiteX40" fmla="*/ 6241769 w 8219860"/>
                <a:gd name="connsiteY40" fmla="*/ 5564129 h 6858000"/>
                <a:gd name="connsiteX41" fmla="*/ 6567684 w 8219860"/>
                <a:gd name="connsiteY41" fmla="*/ 5312962 h 6858000"/>
                <a:gd name="connsiteX42" fmla="*/ 6918466 w 8219860"/>
                <a:gd name="connsiteY42" fmla="*/ 5121628 h 6858000"/>
                <a:gd name="connsiteX43" fmla="*/ 7084202 w 8219860"/>
                <a:gd name="connsiteY43" fmla="*/ 5039856 h 6858000"/>
                <a:gd name="connsiteX44" fmla="*/ 7231508 w 8219860"/>
                <a:gd name="connsiteY44" fmla="*/ 4955159 h 6858000"/>
                <a:gd name="connsiteX45" fmla="*/ 7455757 w 8219860"/>
                <a:gd name="connsiteY45" fmla="*/ 4736907 h 6858000"/>
                <a:gd name="connsiteX46" fmla="*/ 7597796 w 8219860"/>
                <a:gd name="connsiteY46" fmla="*/ 4437761 h 6858000"/>
                <a:gd name="connsiteX47" fmla="*/ 7667720 w 8219860"/>
                <a:gd name="connsiteY47" fmla="*/ 4093562 h 6858000"/>
                <a:gd name="connsiteX48" fmla="*/ 7680008 w 8219860"/>
                <a:gd name="connsiteY48" fmla="*/ 3742632 h 6858000"/>
                <a:gd name="connsiteX49" fmla="*/ 7657188 w 8219860"/>
                <a:gd name="connsiteY49" fmla="*/ 3396237 h 6858000"/>
                <a:gd name="connsiteX50" fmla="*/ 7604818 w 8219860"/>
                <a:gd name="connsiteY50" fmla="*/ 3055255 h 6858000"/>
                <a:gd name="connsiteX51" fmla="*/ 7522900 w 8219860"/>
                <a:gd name="connsiteY51" fmla="*/ 2720270 h 6858000"/>
                <a:gd name="connsiteX52" fmla="*/ 7299968 w 8219860"/>
                <a:gd name="connsiteY52" fmla="*/ 2062442 h 6858000"/>
                <a:gd name="connsiteX53" fmla="*/ 6971566 w 8219860"/>
                <a:gd name="connsiteY53" fmla="*/ 1438698 h 6858000"/>
                <a:gd name="connsiteX54" fmla="*/ 6771307 w 8219860"/>
                <a:gd name="connsiteY54" fmla="*/ 1144380 h 6858000"/>
                <a:gd name="connsiteX55" fmla="*/ 6547935 w 8219860"/>
                <a:gd name="connsiteY55" fmla="*/ 865129 h 6858000"/>
                <a:gd name="connsiteX56" fmla="*/ 6037997 w 8219860"/>
                <a:gd name="connsiteY56" fmla="*/ 359872 h 6858000"/>
                <a:gd name="connsiteX57" fmla="*/ 5602369 w 8219860"/>
                <a:gd name="connsiteY57" fmla="*/ 40572 h 6858000"/>
                <a:gd name="connsiteX58" fmla="*/ 1689206 w 8219860"/>
                <a:gd name="connsiteY58" fmla="*/ 0 h 6858000"/>
                <a:gd name="connsiteX59" fmla="*/ 2580244 w 8219860"/>
                <a:gd name="connsiteY59" fmla="*/ 0 h 6858000"/>
                <a:gd name="connsiteX60" fmla="*/ 2556490 w 8219860"/>
                <a:gd name="connsiteY60" fmla="*/ 13997 h 6858000"/>
                <a:gd name="connsiteX61" fmla="*/ 2125407 w 8219860"/>
                <a:gd name="connsiteY61" fmla="*/ 323156 h 6858000"/>
                <a:gd name="connsiteX62" fmla="*/ 1859322 w 8219860"/>
                <a:gd name="connsiteY62" fmla="*/ 553842 h 6858000"/>
                <a:gd name="connsiteX63" fmla="*/ 1607425 w 8219860"/>
                <a:gd name="connsiteY63" fmla="*/ 799741 h 6858000"/>
                <a:gd name="connsiteX64" fmla="*/ 861829 w 8219860"/>
                <a:gd name="connsiteY64" fmla="*/ 1987400 h 6858000"/>
                <a:gd name="connsiteX65" fmla="*/ 661422 w 8219860"/>
                <a:gd name="connsiteY65" fmla="*/ 2660149 h 6858000"/>
                <a:gd name="connsiteX66" fmla="*/ 608323 w 8219860"/>
                <a:gd name="connsiteY66" fmla="*/ 3006544 h 6858000"/>
                <a:gd name="connsiteX67" fmla="*/ 584625 w 8219860"/>
                <a:gd name="connsiteY67" fmla="*/ 3355571 h 6858000"/>
                <a:gd name="connsiteX68" fmla="*/ 589891 w 8219860"/>
                <a:gd name="connsiteY68" fmla="*/ 3705330 h 6858000"/>
                <a:gd name="connsiteX69" fmla="*/ 623389 w 8219860"/>
                <a:gd name="connsiteY69" fmla="*/ 4053626 h 6858000"/>
                <a:gd name="connsiteX70" fmla="*/ 787078 w 8219860"/>
                <a:gd name="connsiteY70" fmla="*/ 4735736 h 6858000"/>
                <a:gd name="connsiteX71" fmla="*/ 1081251 w 8219860"/>
                <a:gd name="connsiteY71" fmla="*/ 5376742 h 6858000"/>
                <a:gd name="connsiteX72" fmla="*/ 1274196 w 8219860"/>
                <a:gd name="connsiteY72" fmla="*/ 5674278 h 6858000"/>
                <a:gd name="connsiteX73" fmla="*/ 1381274 w 8219860"/>
                <a:gd name="connsiteY73" fmla="*/ 5816170 h 6858000"/>
                <a:gd name="connsiteX74" fmla="*/ 1495959 w 8219860"/>
                <a:gd name="connsiteY74" fmla="*/ 5953677 h 6858000"/>
                <a:gd name="connsiteX75" fmla="*/ 2013356 w 8219860"/>
                <a:gd name="connsiteY75" fmla="*/ 6450448 h 6858000"/>
                <a:gd name="connsiteX76" fmla="*/ 2083865 w 8219860"/>
                <a:gd name="connsiteY76" fmla="*/ 6506327 h 6858000"/>
                <a:gd name="connsiteX77" fmla="*/ 2155688 w 8219860"/>
                <a:gd name="connsiteY77" fmla="*/ 6560744 h 6858000"/>
                <a:gd name="connsiteX78" fmla="*/ 2228537 w 8219860"/>
                <a:gd name="connsiteY78" fmla="*/ 6613844 h 6858000"/>
                <a:gd name="connsiteX79" fmla="*/ 2302700 w 8219860"/>
                <a:gd name="connsiteY79" fmla="*/ 6665190 h 6858000"/>
                <a:gd name="connsiteX80" fmla="*/ 2610915 w 8219860"/>
                <a:gd name="connsiteY80" fmla="*/ 6853454 h 6858000"/>
                <a:gd name="connsiteX81" fmla="*/ 2619731 w 8219860"/>
                <a:gd name="connsiteY81" fmla="*/ 6858000 h 6858000"/>
                <a:gd name="connsiteX82" fmla="*/ 1931408 w 8219860"/>
                <a:gd name="connsiteY82" fmla="*/ 6858000 h 6858000"/>
                <a:gd name="connsiteX83" fmla="*/ 1782231 w 8219860"/>
                <a:gd name="connsiteY83" fmla="*/ 6759101 h 6858000"/>
                <a:gd name="connsiteX84" fmla="*/ 1179844 w 8219860"/>
                <a:gd name="connsiteY84" fmla="*/ 6247262 h 6858000"/>
                <a:gd name="connsiteX85" fmla="*/ 677221 w 8219860"/>
                <a:gd name="connsiteY85" fmla="*/ 5628784 h 6858000"/>
                <a:gd name="connsiteX86" fmla="*/ 302740 w 8219860"/>
                <a:gd name="connsiteY86" fmla="*/ 4919612 h 6858000"/>
                <a:gd name="connsiteX87" fmla="*/ 71615 w 8219860"/>
                <a:gd name="connsiteY87" fmla="*/ 4147685 h 6858000"/>
                <a:gd name="connsiteX88" fmla="*/ 14420 w 8219860"/>
                <a:gd name="connsiteY88" fmla="*/ 3747313 h 6858000"/>
                <a:gd name="connsiteX89" fmla="*/ 815 w 8219860"/>
                <a:gd name="connsiteY89" fmla="*/ 3342991 h 6858000"/>
                <a:gd name="connsiteX90" fmla="*/ 29340 w 8219860"/>
                <a:gd name="connsiteY90" fmla="*/ 2939692 h 6858000"/>
                <a:gd name="connsiteX91" fmla="*/ 97946 w 8219860"/>
                <a:gd name="connsiteY91" fmla="*/ 2541660 h 6858000"/>
                <a:gd name="connsiteX92" fmla="*/ 341358 w 8219860"/>
                <a:gd name="connsiteY92" fmla="*/ 1774268 h 6858000"/>
                <a:gd name="connsiteX93" fmla="*/ 1212758 w 8219860"/>
                <a:gd name="connsiteY93" fmla="*/ 432721 h 6858000"/>
                <a:gd name="connsiteX94" fmla="*/ 1499908 w 8219860"/>
                <a:gd name="connsiteY94" fmla="*/ 150982 h 6858000"/>
                <a:gd name="connsiteX95" fmla="*/ 1655863 w 8219860"/>
                <a:gd name="connsiteY95" fmla="*/ 2359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8219860" h="6858000">
                  <a:moveTo>
                    <a:pt x="5534366" y="0"/>
                  </a:moveTo>
                  <a:lnTo>
                    <a:pt x="6263243" y="0"/>
                  </a:lnTo>
                  <a:lnTo>
                    <a:pt x="6295307" y="21377"/>
                  </a:lnTo>
                  <a:cubicBezTo>
                    <a:pt x="6511218" y="172340"/>
                    <a:pt x="6716597" y="339247"/>
                    <a:pt x="6907056" y="522976"/>
                  </a:cubicBezTo>
                  <a:cubicBezTo>
                    <a:pt x="7097514" y="706706"/>
                    <a:pt x="7274807" y="905503"/>
                    <a:pt x="7434107" y="1119513"/>
                  </a:cubicBezTo>
                  <a:cubicBezTo>
                    <a:pt x="7593992" y="1333084"/>
                    <a:pt x="7735155" y="1562014"/>
                    <a:pt x="7856130" y="1802940"/>
                  </a:cubicBezTo>
                  <a:cubicBezTo>
                    <a:pt x="7916105" y="1923621"/>
                    <a:pt x="7970376" y="2047668"/>
                    <a:pt x="8019380" y="2174201"/>
                  </a:cubicBezTo>
                  <a:cubicBezTo>
                    <a:pt x="8031375" y="2205944"/>
                    <a:pt x="8043808" y="2237541"/>
                    <a:pt x="8054634" y="2269723"/>
                  </a:cubicBezTo>
                  <a:lnTo>
                    <a:pt x="8086962" y="2366562"/>
                  </a:lnTo>
                  <a:lnTo>
                    <a:pt x="8115633" y="2464717"/>
                  </a:lnTo>
                  <a:cubicBezTo>
                    <a:pt x="8124995" y="2497484"/>
                    <a:pt x="8132602" y="2530836"/>
                    <a:pt x="8140794" y="2563895"/>
                  </a:cubicBezTo>
                  <a:cubicBezTo>
                    <a:pt x="8203402" y="2829836"/>
                    <a:pt x="8225636" y="3105576"/>
                    <a:pt x="8218615" y="3378975"/>
                  </a:cubicBezTo>
                  <a:cubicBezTo>
                    <a:pt x="8214958" y="3515749"/>
                    <a:pt x="8200476" y="3652229"/>
                    <a:pt x="8175170" y="3786370"/>
                  </a:cubicBezTo>
                  <a:cubicBezTo>
                    <a:pt x="8149716" y="3920510"/>
                    <a:pt x="8114462" y="4052163"/>
                    <a:pt x="8073943" y="4180891"/>
                  </a:cubicBezTo>
                  <a:cubicBezTo>
                    <a:pt x="8033570" y="4309911"/>
                    <a:pt x="7990270" y="4435421"/>
                    <a:pt x="7939071" y="4562246"/>
                  </a:cubicBezTo>
                  <a:cubicBezTo>
                    <a:pt x="7913472" y="4625587"/>
                    <a:pt x="7885678" y="4688926"/>
                    <a:pt x="7854229" y="4751828"/>
                  </a:cubicBezTo>
                  <a:cubicBezTo>
                    <a:pt x="7822193" y="4814437"/>
                    <a:pt x="7786792" y="4876752"/>
                    <a:pt x="7745102" y="4936435"/>
                  </a:cubicBezTo>
                  <a:cubicBezTo>
                    <a:pt x="7703998" y="4996411"/>
                    <a:pt x="7657040" y="5053899"/>
                    <a:pt x="7605403" y="5106852"/>
                  </a:cubicBezTo>
                  <a:cubicBezTo>
                    <a:pt x="7579512" y="5133183"/>
                    <a:pt x="7552596" y="5158489"/>
                    <a:pt x="7524949" y="5182481"/>
                  </a:cubicBezTo>
                  <a:cubicBezTo>
                    <a:pt x="7497301" y="5206323"/>
                    <a:pt x="7468776" y="5228704"/>
                    <a:pt x="7440106" y="5250208"/>
                  </a:cubicBezTo>
                  <a:cubicBezTo>
                    <a:pt x="7324836" y="5335930"/>
                    <a:pt x="7208103" y="5400146"/>
                    <a:pt x="7101758" y="5463633"/>
                  </a:cubicBezTo>
                  <a:cubicBezTo>
                    <a:pt x="6994825" y="5526533"/>
                    <a:pt x="6896230" y="5588996"/>
                    <a:pt x="6804366" y="5657895"/>
                  </a:cubicBezTo>
                  <a:cubicBezTo>
                    <a:pt x="6758141" y="5691978"/>
                    <a:pt x="6713965" y="5728110"/>
                    <a:pt x="6671103" y="5765704"/>
                  </a:cubicBezTo>
                  <a:cubicBezTo>
                    <a:pt x="6627952" y="5802860"/>
                    <a:pt x="6586408" y="5842209"/>
                    <a:pt x="6545887" y="5882583"/>
                  </a:cubicBezTo>
                  <a:cubicBezTo>
                    <a:pt x="6525407" y="5903062"/>
                    <a:pt x="6506245" y="5923103"/>
                    <a:pt x="6485473" y="5945046"/>
                  </a:cubicBezTo>
                  <a:lnTo>
                    <a:pt x="6423303" y="6011604"/>
                  </a:lnTo>
                  <a:lnTo>
                    <a:pt x="6298672" y="6146768"/>
                  </a:lnTo>
                  <a:cubicBezTo>
                    <a:pt x="6214853" y="6237315"/>
                    <a:pt x="6128400" y="6327572"/>
                    <a:pt x="6040923" y="6418997"/>
                  </a:cubicBezTo>
                  <a:cubicBezTo>
                    <a:pt x="5997186" y="6464637"/>
                    <a:pt x="5952569" y="6510130"/>
                    <a:pt x="5907662" y="6555769"/>
                  </a:cubicBezTo>
                  <a:cubicBezTo>
                    <a:pt x="5862460" y="6601118"/>
                    <a:pt x="5816528" y="6646172"/>
                    <a:pt x="5769864" y="6691081"/>
                  </a:cubicBezTo>
                  <a:lnTo>
                    <a:pt x="5581270" y="6858000"/>
                  </a:lnTo>
                  <a:lnTo>
                    <a:pt x="5057635" y="6858000"/>
                  </a:lnTo>
                  <a:lnTo>
                    <a:pt x="5112401" y="6812805"/>
                  </a:lnTo>
                  <a:cubicBezTo>
                    <a:pt x="5156505" y="6773364"/>
                    <a:pt x="5199439" y="6732113"/>
                    <a:pt x="5241495" y="6689617"/>
                  </a:cubicBezTo>
                  <a:cubicBezTo>
                    <a:pt x="5325753" y="6604628"/>
                    <a:pt x="5405916" y="6513934"/>
                    <a:pt x="5485639" y="6421192"/>
                  </a:cubicBezTo>
                  <a:cubicBezTo>
                    <a:pt x="5525427" y="6374674"/>
                    <a:pt x="5564631" y="6327425"/>
                    <a:pt x="5603981" y="6279592"/>
                  </a:cubicBezTo>
                  <a:lnTo>
                    <a:pt x="5722615" y="6135503"/>
                  </a:lnTo>
                  <a:cubicBezTo>
                    <a:pt x="5802339" y="6038957"/>
                    <a:pt x="5882062" y="5940510"/>
                    <a:pt x="5967636" y="5845135"/>
                  </a:cubicBezTo>
                  <a:cubicBezTo>
                    <a:pt x="6010496" y="5797446"/>
                    <a:pt x="6054381" y="5750345"/>
                    <a:pt x="6099583" y="5703828"/>
                  </a:cubicBezTo>
                  <a:lnTo>
                    <a:pt x="6168189" y="5634490"/>
                  </a:lnTo>
                  <a:cubicBezTo>
                    <a:pt x="6191300" y="5611524"/>
                    <a:pt x="6216754" y="5587094"/>
                    <a:pt x="6241769" y="5564129"/>
                  </a:cubicBezTo>
                  <a:cubicBezTo>
                    <a:pt x="6342117" y="5470948"/>
                    <a:pt x="6452414" y="5386688"/>
                    <a:pt x="6567684" y="5312962"/>
                  </a:cubicBezTo>
                  <a:cubicBezTo>
                    <a:pt x="6682806" y="5238945"/>
                    <a:pt x="6803635" y="5177360"/>
                    <a:pt x="6918466" y="5121628"/>
                  </a:cubicBezTo>
                  <a:cubicBezTo>
                    <a:pt x="6975808" y="5093833"/>
                    <a:pt x="7031688" y="5067211"/>
                    <a:pt x="7084202" y="5039856"/>
                  </a:cubicBezTo>
                  <a:cubicBezTo>
                    <a:pt x="7136864" y="5012793"/>
                    <a:pt x="7186453" y="4985439"/>
                    <a:pt x="7231508" y="4955159"/>
                  </a:cubicBezTo>
                  <a:cubicBezTo>
                    <a:pt x="7322202" y="4895476"/>
                    <a:pt x="7395635" y="4824530"/>
                    <a:pt x="7455757" y="4736907"/>
                  </a:cubicBezTo>
                  <a:cubicBezTo>
                    <a:pt x="7515440" y="4649431"/>
                    <a:pt x="7562543" y="4547326"/>
                    <a:pt x="7597796" y="4437761"/>
                  </a:cubicBezTo>
                  <a:cubicBezTo>
                    <a:pt x="7632758" y="4328343"/>
                    <a:pt x="7655139" y="4210293"/>
                    <a:pt x="7667720" y="4093562"/>
                  </a:cubicBezTo>
                  <a:cubicBezTo>
                    <a:pt x="7679860" y="3976389"/>
                    <a:pt x="7682494" y="3858925"/>
                    <a:pt x="7680008" y="3742632"/>
                  </a:cubicBezTo>
                  <a:cubicBezTo>
                    <a:pt x="7676350" y="3626192"/>
                    <a:pt x="7668451" y="3510776"/>
                    <a:pt x="7657188" y="3396237"/>
                  </a:cubicBezTo>
                  <a:cubicBezTo>
                    <a:pt x="7645923" y="3281699"/>
                    <a:pt x="7628808" y="3167745"/>
                    <a:pt x="7604818" y="3055255"/>
                  </a:cubicBezTo>
                  <a:cubicBezTo>
                    <a:pt x="7581120" y="2942618"/>
                    <a:pt x="7552888" y="2831298"/>
                    <a:pt x="7522900" y="2720270"/>
                  </a:cubicBezTo>
                  <a:cubicBezTo>
                    <a:pt x="7462926" y="2498361"/>
                    <a:pt x="7392418" y="2277038"/>
                    <a:pt x="7299968" y="2062442"/>
                  </a:cubicBezTo>
                  <a:cubicBezTo>
                    <a:pt x="7207518" y="1847847"/>
                    <a:pt x="7097514" y="1639104"/>
                    <a:pt x="6971566" y="1438698"/>
                  </a:cubicBezTo>
                  <a:cubicBezTo>
                    <a:pt x="6908226" y="1338642"/>
                    <a:pt x="6841668" y="1240340"/>
                    <a:pt x="6771307" y="1144380"/>
                  </a:cubicBezTo>
                  <a:cubicBezTo>
                    <a:pt x="6700945" y="1048419"/>
                    <a:pt x="6625903" y="955677"/>
                    <a:pt x="6547935" y="865129"/>
                  </a:cubicBezTo>
                  <a:cubicBezTo>
                    <a:pt x="6392438" y="683740"/>
                    <a:pt x="6221873" y="514199"/>
                    <a:pt x="6037997" y="359872"/>
                  </a:cubicBezTo>
                  <a:cubicBezTo>
                    <a:pt x="5900420" y="243689"/>
                    <a:pt x="5754861" y="136638"/>
                    <a:pt x="5602369" y="40572"/>
                  </a:cubicBezTo>
                  <a:close/>
                  <a:moveTo>
                    <a:pt x="1689206" y="0"/>
                  </a:moveTo>
                  <a:lnTo>
                    <a:pt x="2580244" y="0"/>
                  </a:lnTo>
                  <a:lnTo>
                    <a:pt x="2556490" y="13997"/>
                  </a:lnTo>
                  <a:cubicBezTo>
                    <a:pt x="2405637" y="107875"/>
                    <a:pt x="2262108" y="212018"/>
                    <a:pt x="2125407" y="323156"/>
                  </a:cubicBezTo>
                  <a:cubicBezTo>
                    <a:pt x="2033982" y="397174"/>
                    <a:pt x="1946944" y="475874"/>
                    <a:pt x="1859322" y="553842"/>
                  </a:cubicBezTo>
                  <a:cubicBezTo>
                    <a:pt x="1771699" y="631664"/>
                    <a:pt x="1686271" y="712557"/>
                    <a:pt x="1607425" y="799741"/>
                  </a:cubicBezTo>
                  <a:cubicBezTo>
                    <a:pt x="1289847" y="1146281"/>
                    <a:pt x="1036342" y="1551627"/>
                    <a:pt x="861829" y="1987400"/>
                  </a:cubicBezTo>
                  <a:cubicBezTo>
                    <a:pt x="774499" y="2205213"/>
                    <a:pt x="707062" y="2430780"/>
                    <a:pt x="661422" y="2660149"/>
                  </a:cubicBezTo>
                  <a:cubicBezTo>
                    <a:pt x="638750" y="2774834"/>
                    <a:pt x="621196" y="2890541"/>
                    <a:pt x="608323" y="3006544"/>
                  </a:cubicBezTo>
                  <a:cubicBezTo>
                    <a:pt x="595888" y="3122545"/>
                    <a:pt x="587990" y="3239131"/>
                    <a:pt x="584625" y="3355571"/>
                  </a:cubicBezTo>
                  <a:cubicBezTo>
                    <a:pt x="581699" y="3472156"/>
                    <a:pt x="582578" y="3588890"/>
                    <a:pt x="589891" y="3705330"/>
                  </a:cubicBezTo>
                  <a:cubicBezTo>
                    <a:pt x="595742" y="3821770"/>
                    <a:pt x="607591" y="3937917"/>
                    <a:pt x="623389" y="4053626"/>
                  </a:cubicBezTo>
                  <a:cubicBezTo>
                    <a:pt x="655864" y="4284896"/>
                    <a:pt x="709988" y="4513828"/>
                    <a:pt x="787078" y="4735736"/>
                  </a:cubicBezTo>
                  <a:cubicBezTo>
                    <a:pt x="864023" y="4957499"/>
                    <a:pt x="962324" y="5172825"/>
                    <a:pt x="1081251" y="5376742"/>
                  </a:cubicBezTo>
                  <a:cubicBezTo>
                    <a:pt x="1140934" y="5478553"/>
                    <a:pt x="1205152" y="5578172"/>
                    <a:pt x="1274196" y="5674278"/>
                  </a:cubicBezTo>
                  <a:cubicBezTo>
                    <a:pt x="1308571" y="5722552"/>
                    <a:pt x="1344557" y="5769654"/>
                    <a:pt x="1381274" y="5816170"/>
                  </a:cubicBezTo>
                  <a:cubicBezTo>
                    <a:pt x="1418575" y="5862543"/>
                    <a:pt x="1456608" y="5908622"/>
                    <a:pt x="1495959" y="5953677"/>
                  </a:cubicBezTo>
                  <a:cubicBezTo>
                    <a:pt x="1652919" y="6133894"/>
                    <a:pt x="1826555" y="6300071"/>
                    <a:pt x="2013356" y="6450448"/>
                  </a:cubicBezTo>
                  <a:cubicBezTo>
                    <a:pt x="2037053" y="6468879"/>
                    <a:pt x="2060020" y="6488188"/>
                    <a:pt x="2083865" y="6506327"/>
                  </a:cubicBezTo>
                  <a:lnTo>
                    <a:pt x="2155688" y="6560744"/>
                  </a:lnTo>
                  <a:lnTo>
                    <a:pt x="2228537" y="6613844"/>
                  </a:lnTo>
                  <a:lnTo>
                    <a:pt x="2302700" y="6665190"/>
                  </a:lnTo>
                  <a:cubicBezTo>
                    <a:pt x="2402465" y="6732186"/>
                    <a:pt x="2505008" y="6795525"/>
                    <a:pt x="2610915" y="6853454"/>
                  </a:cubicBezTo>
                  <a:lnTo>
                    <a:pt x="2619731" y="6858000"/>
                  </a:lnTo>
                  <a:lnTo>
                    <a:pt x="1931408" y="6858000"/>
                  </a:lnTo>
                  <a:lnTo>
                    <a:pt x="1782231" y="6759101"/>
                  </a:lnTo>
                  <a:cubicBezTo>
                    <a:pt x="1566612" y="6607846"/>
                    <a:pt x="1365329" y="6435527"/>
                    <a:pt x="1179844" y="6247262"/>
                  </a:cubicBezTo>
                  <a:cubicBezTo>
                    <a:pt x="994506" y="6059437"/>
                    <a:pt x="824235" y="5851280"/>
                    <a:pt x="677221" y="5628784"/>
                  </a:cubicBezTo>
                  <a:cubicBezTo>
                    <a:pt x="530062" y="5405851"/>
                    <a:pt x="404700" y="5167998"/>
                    <a:pt x="302740" y="4919612"/>
                  </a:cubicBezTo>
                  <a:cubicBezTo>
                    <a:pt x="200636" y="4671373"/>
                    <a:pt x="123692" y="4412162"/>
                    <a:pt x="71615" y="4147685"/>
                  </a:cubicBezTo>
                  <a:cubicBezTo>
                    <a:pt x="45285" y="4015446"/>
                    <a:pt x="26854" y="3881599"/>
                    <a:pt x="14420" y="3747313"/>
                  </a:cubicBezTo>
                  <a:cubicBezTo>
                    <a:pt x="3595" y="3612880"/>
                    <a:pt x="-2256" y="3477862"/>
                    <a:pt x="815" y="3342991"/>
                  </a:cubicBezTo>
                  <a:cubicBezTo>
                    <a:pt x="3156" y="3208119"/>
                    <a:pt x="12811" y="3073394"/>
                    <a:pt x="29340" y="2939692"/>
                  </a:cubicBezTo>
                  <a:cubicBezTo>
                    <a:pt x="45578" y="2805845"/>
                    <a:pt x="68690" y="2673022"/>
                    <a:pt x="97946" y="2541660"/>
                  </a:cubicBezTo>
                  <a:cubicBezTo>
                    <a:pt x="156167" y="2278939"/>
                    <a:pt x="237791" y="2021777"/>
                    <a:pt x="341358" y="1774268"/>
                  </a:cubicBezTo>
                  <a:cubicBezTo>
                    <a:pt x="548640" y="1279252"/>
                    <a:pt x="844567" y="822415"/>
                    <a:pt x="1212758" y="432721"/>
                  </a:cubicBezTo>
                  <a:cubicBezTo>
                    <a:pt x="1305208" y="335736"/>
                    <a:pt x="1399705" y="240506"/>
                    <a:pt x="1499908" y="150982"/>
                  </a:cubicBezTo>
                  <a:cubicBezTo>
                    <a:pt x="1550010" y="106294"/>
                    <a:pt x="1602232" y="64018"/>
                    <a:pt x="1655863" y="2359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9" name="Freeform: Shape 18">
              <a:extLst>
                <a:ext uri="{FF2B5EF4-FFF2-40B4-BE49-F238E27FC236}">
                  <a16:creationId xmlns:a16="http://schemas.microsoft.com/office/drawing/2014/main" id="{EC2EF310-93E6-4F72-B482-07BF5CFBB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65807" y="-3810"/>
              <a:ext cx="8870393" cy="6858000"/>
            </a:xfrm>
            <a:custGeom>
              <a:avLst/>
              <a:gdLst>
                <a:gd name="connsiteX0" fmla="*/ 6200652 w 8899328"/>
                <a:gd name="connsiteY0" fmla="*/ 0 h 6858000"/>
                <a:gd name="connsiteX1" fmla="*/ 7036991 w 8899328"/>
                <a:gd name="connsiteY1" fmla="*/ 0 h 6858000"/>
                <a:gd name="connsiteX2" fmla="*/ 7111956 w 8899328"/>
                <a:gd name="connsiteY2" fmla="*/ 52444 h 6858000"/>
                <a:gd name="connsiteX3" fmla="*/ 8899328 w 8899328"/>
                <a:gd name="connsiteY3" fmla="*/ 3560285 h 6858000"/>
                <a:gd name="connsiteX4" fmla="*/ 7441506 w 8899328"/>
                <a:gd name="connsiteY4" fmla="*/ 6800585 h 6858000"/>
                <a:gd name="connsiteX5" fmla="*/ 7374130 w 8899328"/>
                <a:gd name="connsiteY5" fmla="*/ 6858000 h 6858000"/>
                <a:gd name="connsiteX6" fmla="*/ 5835221 w 8899328"/>
                <a:gd name="connsiteY6" fmla="*/ 6858000 h 6858000"/>
                <a:gd name="connsiteX7" fmla="*/ 5891385 w 8899328"/>
                <a:gd name="connsiteY7" fmla="*/ 6810175 h 6858000"/>
                <a:gd name="connsiteX8" fmla="*/ 6032854 w 8899328"/>
                <a:gd name="connsiteY8" fmla="*/ 6677494 h 6858000"/>
                <a:gd name="connsiteX9" fmla="*/ 6170584 w 8899328"/>
                <a:gd name="connsiteY9" fmla="*/ 6539762 h 6858000"/>
                <a:gd name="connsiteX10" fmla="*/ 6305296 w 8899328"/>
                <a:gd name="connsiteY10" fmla="*/ 6398150 h 6858000"/>
                <a:gd name="connsiteX11" fmla="*/ 6572709 w 8899328"/>
                <a:gd name="connsiteY11" fmla="*/ 6110468 h 6858000"/>
                <a:gd name="connsiteX12" fmla="*/ 6707707 w 8899328"/>
                <a:gd name="connsiteY12" fmla="*/ 5966410 h 6858000"/>
                <a:gd name="connsiteX13" fmla="*/ 6846876 w 8899328"/>
                <a:gd name="connsiteY13" fmla="*/ 5823934 h 6858000"/>
                <a:gd name="connsiteX14" fmla="*/ 7497863 w 8899328"/>
                <a:gd name="connsiteY14" fmla="*/ 5348633 h 6858000"/>
                <a:gd name="connsiteX15" fmla="*/ 7825226 w 8899328"/>
                <a:gd name="connsiteY15" fmla="*/ 5147788 h 6858000"/>
                <a:gd name="connsiteX16" fmla="*/ 8071216 w 8899328"/>
                <a:gd name="connsiteY16" fmla="*/ 4893890 h 6858000"/>
                <a:gd name="connsiteX17" fmla="*/ 8224043 w 8899328"/>
                <a:gd name="connsiteY17" fmla="*/ 4570985 h 6858000"/>
                <a:gd name="connsiteX18" fmla="*/ 8315049 w 8899328"/>
                <a:gd name="connsiteY18" fmla="*/ 4212279 h 6858000"/>
                <a:gd name="connsiteX19" fmla="*/ 8330721 w 8899328"/>
                <a:gd name="connsiteY19" fmla="*/ 4120699 h 6858000"/>
                <a:gd name="connsiteX20" fmla="*/ 8343947 w 8899328"/>
                <a:gd name="connsiteY20" fmla="*/ 4028973 h 6858000"/>
                <a:gd name="connsiteX21" fmla="*/ 8353867 w 8899328"/>
                <a:gd name="connsiteY21" fmla="*/ 3936961 h 6858000"/>
                <a:gd name="connsiteX22" fmla="*/ 8361055 w 8899328"/>
                <a:gd name="connsiteY22" fmla="*/ 3844661 h 6858000"/>
                <a:gd name="connsiteX23" fmla="*/ 8365083 w 8899328"/>
                <a:gd name="connsiteY23" fmla="*/ 3475748 h 6858000"/>
                <a:gd name="connsiteX24" fmla="*/ 8359475 w 8899328"/>
                <a:gd name="connsiteY24" fmla="*/ 3383736 h 6858000"/>
                <a:gd name="connsiteX25" fmla="*/ 8350992 w 8899328"/>
                <a:gd name="connsiteY25" fmla="*/ 3292012 h 6858000"/>
                <a:gd name="connsiteX26" fmla="*/ 8340497 w 8899328"/>
                <a:gd name="connsiteY26" fmla="*/ 3200431 h 6858000"/>
                <a:gd name="connsiteX27" fmla="*/ 8327557 w 8899328"/>
                <a:gd name="connsiteY27" fmla="*/ 3109137 h 6858000"/>
                <a:gd name="connsiteX28" fmla="*/ 8252222 w 8899328"/>
                <a:gd name="connsiteY28" fmla="*/ 2747843 h 6858000"/>
                <a:gd name="connsiteX29" fmla="*/ 7998038 w 8899328"/>
                <a:gd name="connsiteY29" fmla="*/ 2051137 h 6858000"/>
                <a:gd name="connsiteX30" fmla="*/ 7825803 w 8899328"/>
                <a:gd name="connsiteY30" fmla="*/ 1719174 h 6858000"/>
                <a:gd name="connsiteX31" fmla="*/ 7627401 w 8899328"/>
                <a:gd name="connsiteY31" fmla="*/ 1399431 h 6858000"/>
                <a:gd name="connsiteX32" fmla="*/ 7404557 w 8899328"/>
                <a:gd name="connsiteY32" fmla="*/ 1093490 h 6858000"/>
                <a:gd name="connsiteX33" fmla="*/ 7157849 w 8899328"/>
                <a:gd name="connsiteY33" fmla="*/ 803362 h 6858000"/>
                <a:gd name="connsiteX34" fmla="*/ 6889001 w 8899328"/>
                <a:gd name="connsiteY34" fmla="*/ 530489 h 6858000"/>
                <a:gd name="connsiteX35" fmla="*/ 6597149 w 8899328"/>
                <a:gd name="connsiteY35" fmla="*/ 279180 h 6858000"/>
                <a:gd name="connsiteX36" fmla="*/ 6283731 w 8899328"/>
                <a:gd name="connsiteY36" fmla="*/ 51736 h 6858000"/>
                <a:gd name="connsiteX37" fmla="*/ 1862338 w 8899328"/>
                <a:gd name="connsiteY37" fmla="*/ 0 h 6858000"/>
                <a:gd name="connsiteX38" fmla="*/ 2555184 w 8899328"/>
                <a:gd name="connsiteY38" fmla="*/ 0 h 6858000"/>
                <a:gd name="connsiteX39" fmla="*/ 2420890 w 8899328"/>
                <a:gd name="connsiteY39" fmla="*/ 86030 h 6858000"/>
                <a:gd name="connsiteX40" fmla="*/ 1703381 w 8899328"/>
                <a:gd name="connsiteY40" fmla="*/ 715375 h 6858000"/>
                <a:gd name="connsiteX41" fmla="*/ 923719 w 8899328"/>
                <a:gd name="connsiteY41" fmla="*/ 1986010 h 6858000"/>
                <a:gd name="connsiteX42" fmla="*/ 717122 w 8899328"/>
                <a:gd name="connsiteY42" fmla="*/ 2694936 h 6858000"/>
                <a:gd name="connsiteX43" fmla="*/ 646244 w 8899328"/>
                <a:gd name="connsiteY43" fmla="*/ 3427730 h 6858000"/>
                <a:gd name="connsiteX44" fmla="*/ 707346 w 8899328"/>
                <a:gd name="connsiteY44" fmla="*/ 4160522 h 6858000"/>
                <a:gd name="connsiteX45" fmla="*/ 902872 w 8899328"/>
                <a:gd name="connsiteY45" fmla="*/ 4869880 h 6858000"/>
                <a:gd name="connsiteX46" fmla="*/ 1677359 w 8899328"/>
                <a:gd name="connsiteY46" fmla="*/ 6124701 h 6858000"/>
                <a:gd name="connsiteX47" fmla="*/ 2547624 w 8899328"/>
                <a:gd name="connsiteY47" fmla="*/ 6829930 h 6858000"/>
                <a:gd name="connsiteX48" fmla="*/ 2596857 w 8899328"/>
                <a:gd name="connsiteY48" fmla="*/ 6858000 h 6858000"/>
                <a:gd name="connsiteX49" fmla="*/ 1525198 w 8899328"/>
                <a:gd name="connsiteY49" fmla="*/ 6858000 h 6858000"/>
                <a:gd name="connsiteX50" fmla="*/ 1457823 w 8899328"/>
                <a:gd name="connsiteY50" fmla="*/ 6800585 h 6858000"/>
                <a:gd name="connsiteX51" fmla="*/ 0 w 8899328"/>
                <a:gd name="connsiteY51" fmla="*/ 3560285 h 6858000"/>
                <a:gd name="connsiteX52" fmla="*/ 1787372 w 8899328"/>
                <a:gd name="connsiteY52" fmla="*/ 5244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899328" h="6858000">
                  <a:moveTo>
                    <a:pt x="6200652" y="0"/>
                  </a:moveTo>
                  <a:lnTo>
                    <a:pt x="7036991" y="0"/>
                  </a:lnTo>
                  <a:lnTo>
                    <a:pt x="7111956" y="52444"/>
                  </a:lnTo>
                  <a:cubicBezTo>
                    <a:pt x="8196995" y="850732"/>
                    <a:pt x="8899328" y="2124819"/>
                    <a:pt x="8899328" y="3560285"/>
                  </a:cubicBezTo>
                  <a:cubicBezTo>
                    <a:pt x="8899328" y="4844649"/>
                    <a:pt x="8337073" y="5999820"/>
                    <a:pt x="7441506" y="6800585"/>
                  </a:cubicBezTo>
                  <a:lnTo>
                    <a:pt x="7374130" y="6858000"/>
                  </a:lnTo>
                  <a:lnTo>
                    <a:pt x="5835221" y="6858000"/>
                  </a:lnTo>
                  <a:lnTo>
                    <a:pt x="5891385" y="6810175"/>
                  </a:lnTo>
                  <a:cubicBezTo>
                    <a:pt x="5939440" y="6767098"/>
                    <a:pt x="5986561" y="6722781"/>
                    <a:pt x="6032854" y="6677494"/>
                  </a:cubicBezTo>
                  <a:cubicBezTo>
                    <a:pt x="6079290" y="6632350"/>
                    <a:pt x="6125297" y="6586487"/>
                    <a:pt x="6170584" y="6539762"/>
                  </a:cubicBezTo>
                  <a:cubicBezTo>
                    <a:pt x="6215872" y="6493038"/>
                    <a:pt x="6260585" y="6445738"/>
                    <a:pt x="6305296" y="6398150"/>
                  </a:cubicBezTo>
                  <a:cubicBezTo>
                    <a:pt x="6394865" y="6303119"/>
                    <a:pt x="6483283" y="6206649"/>
                    <a:pt x="6572709" y="6110468"/>
                  </a:cubicBezTo>
                  <a:lnTo>
                    <a:pt x="6707707" y="5966410"/>
                  </a:lnTo>
                  <a:cubicBezTo>
                    <a:pt x="6752995" y="5918535"/>
                    <a:pt x="6798426" y="5871090"/>
                    <a:pt x="6846876" y="5823934"/>
                  </a:cubicBezTo>
                  <a:cubicBezTo>
                    <a:pt x="7037227" y="5634303"/>
                    <a:pt x="7265821" y="5478169"/>
                    <a:pt x="7497863" y="5348633"/>
                  </a:cubicBezTo>
                  <a:cubicBezTo>
                    <a:pt x="7612735" y="5282499"/>
                    <a:pt x="7726745" y="5220534"/>
                    <a:pt x="7825226" y="5147788"/>
                  </a:cubicBezTo>
                  <a:cubicBezTo>
                    <a:pt x="7924139" y="5075471"/>
                    <a:pt x="8006807" y="4992085"/>
                    <a:pt x="8071216" y="4893890"/>
                  </a:cubicBezTo>
                  <a:cubicBezTo>
                    <a:pt x="8136631" y="4796702"/>
                    <a:pt x="8185081" y="4686430"/>
                    <a:pt x="8224043" y="4570985"/>
                  </a:cubicBezTo>
                  <a:cubicBezTo>
                    <a:pt x="8263005" y="4455537"/>
                    <a:pt x="8292046" y="4334053"/>
                    <a:pt x="8315049" y="4212279"/>
                  </a:cubicBezTo>
                  <a:cubicBezTo>
                    <a:pt x="8320225" y="4181657"/>
                    <a:pt x="8326407" y="4151321"/>
                    <a:pt x="8330721" y="4120699"/>
                  </a:cubicBezTo>
                  <a:lnTo>
                    <a:pt x="8343947" y="4028973"/>
                  </a:lnTo>
                  <a:lnTo>
                    <a:pt x="8353867" y="3936961"/>
                  </a:lnTo>
                  <a:cubicBezTo>
                    <a:pt x="8357605" y="3906338"/>
                    <a:pt x="8358468" y="3875427"/>
                    <a:pt x="8361055" y="3844661"/>
                  </a:cubicBezTo>
                  <a:cubicBezTo>
                    <a:pt x="8369825" y="3721738"/>
                    <a:pt x="8369969" y="3598527"/>
                    <a:pt x="8365083" y="3475748"/>
                  </a:cubicBezTo>
                  <a:lnTo>
                    <a:pt x="8359475" y="3383736"/>
                  </a:lnTo>
                  <a:cubicBezTo>
                    <a:pt x="8357031" y="3353114"/>
                    <a:pt x="8353723" y="3322634"/>
                    <a:pt x="8350992" y="3292012"/>
                  </a:cubicBezTo>
                  <a:cubicBezTo>
                    <a:pt x="8348549" y="3261388"/>
                    <a:pt x="8343947" y="3230909"/>
                    <a:pt x="8340497" y="3200431"/>
                  </a:cubicBezTo>
                  <a:cubicBezTo>
                    <a:pt x="8337333" y="3169807"/>
                    <a:pt x="8332301" y="3139471"/>
                    <a:pt x="8327557" y="3109137"/>
                  </a:cubicBezTo>
                  <a:cubicBezTo>
                    <a:pt x="8308293" y="2987651"/>
                    <a:pt x="8283133" y="2867173"/>
                    <a:pt x="8252222" y="2747843"/>
                  </a:cubicBezTo>
                  <a:cubicBezTo>
                    <a:pt x="8188963" y="2509618"/>
                    <a:pt x="8103565" y="2276424"/>
                    <a:pt x="7998038" y="2051137"/>
                  </a:cubicBezTo>
                  <a:cubicBezTo>
                    <a:pt x="7945131" y="1938709"/>
                    <a:pt x="7887767" y="1827864"/>
                    <a:pt x="7825803" y="1719174"/>
                  </a:cubicBezTo>
                  <a:cubicBezTo>
                    <a:pt x="7764413" y="1610196"/>
                    <a:pt x="7697704" y="1503807"/>
                    <a:pt x="7627401" y="1399431"/>
                  </a:cubicBezTo>
                  <a:cubicBezTo>
                    <a:pt x="7557241" y="1295054"/>
                    <a:pt x="7482337" y="1193408"/>
                    <a:pt x="7404557" y="1093490"/>
                  </a:cubicBezTo>
                  <a:cubicBezTo>
                    <a:pt x="7326203" y="994145"/>
                    <a:pt x="7243824" y="897388"/>
                    <a:pt x="7157849" y="803362"/>
                  </a:cubicBezTo>
                  <a:cubicBezTo>
                    <a:pt x="7071731" y="709624"/>
                    <a:pt x="6982739" y="617755"/>
                    <a:pt x="6889001" y="530489"/>
                  </a:cubicBezTo>
                  <a:cubicBezTo>
                    <a:pt x="6795407" y="443077"/>
                    <a:pt x="6698076" y="359115"/>
                    <a:pt x="6597149" y="279180"/>
                  </a:cubicBezTo>
                  <a:cubicBezTo>
                    <a:pt x="6496223" y="199244"/>
                    <a:pt x="6391846" y="122902"/>
                    <a:pt x="6283731" y="51736"/>
                  </a:cubicBezTo>
                  <a:close/>
                  <a:moveTo>
                    <a:pt x="1862338" y="0"/>
                  </a:moveTo>
                  <a:lnTo>
                    <a:pt x="2555184" y="0"/>
                  </a:lnTo>
                  <a:lnTo>
                    <a:pt x="2420890" y="86030"/>
                  </a:lnTo>
                  <a:cubicBezTo>
                    <a:pt x="2154693" y="266478"/>
                    <a:pt x="1913733" y="479863"/>
                    <a:pt x="1703381" y="715375"/>
                  </a:cubicBezTo>
                  <a:cubicBezTo>
                    <a:pt x="1365810" y="1092339"/>
                    <a:pt x="1104149" y="1525660"/>
                    <a:pt x="923719" y="1986010"/>
                  </a:cubicBezTo>
                  <a:cubicBezTo>
                    <a:pt x="833720" y="2216041"/>
                    <a:pt x="763129" y="2453260"/>
                    <a:pt x="717122" y="2694936"/>
                  </a:cubicBezTo>
                  <a:cubicBezTo>
                    <a:pt x="671259" y="2936614"/>
                    <a:pt x="647538" y="3182027"/>
                    <a:pt x="646244" y="3427730"/>
                  </a:cubicBezTo>
                  <a:cubicBezTo>
                    <a:pt x="644376" y="3673432"/>
                    <a:pt x="665077" y="3918845"/>
                    <a:pt x="707346" y="4160522"/>
                  </a:cubicBezTo>
                  <a:cubicBezTo>
                    <a:pt x="749183" y="4402342"/>
                    <a:pt x="816035" y="4639849"/>
                    <a:pt x="902872" y="4869880"/>
                  </a:cubicBezTo>
                  <a:cubicBezTo>
                    <a:pt x="1077984" y="5329367"/>
                    <a:pt x="1339500" y="5759239"/>
                    <a:pt x="1677359" y="6124701"/>
                  </a:cubicBezTo>
                  <a:cubicBezTo>
                    <a:pt x="1930752" y="6398797"/>
                    <a:pt x="2225066" y="6636097"/>
                    <a:pt x="2547624" y="6829930"/>
                  </a:cubicBezTo>
                  <a:lnTo>
                    <a:pt x="2596857" y="6858000"/>
                  </a:lnTo>
                  <a:lnTo>
                    <a:pt x="1525198" y="6858000"/>
                  </a:lnTo>
                  <a:lnTo>
                    <a:pt x="1457823" y="6800585"/>
                  </a:lnTo>
                  <a:cubicBezTo>
                    <a:pt x="562255" y="5999820"/>
                    <a:pt x="0" y="4844649"/>
                    <a:pt x="0" y="3560285"/>
                  </a:cubicBezTo>
                  <a:cubicBezTo>
                    <a:pt x="0" y="2124819"/>
                    <a:pt x="702333" y="850732"/>
                    <a:pt x="1787372" y="52444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20" name="Freeform: Shape 19">
              <a:extLst>
                <a:ext uri="{FF2B5EF4-FFF2-40B4-BE49-F238E27FC236}">
                  <a16:creationId xmlns:a16="http://schemas.microsoft.com/office/drawing/2014/main" id="{100AB910-B0C2-495C-AFD9-34F51C9D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3810"/>
              <a:ext cx="12192000" cy="6858000"/>
            </a:xfrm>
            <a:custGeom>
              <a:avLst/>
              <a:gdLst>
                <a:gd name="connsiteX0" fmla="*/ 8201697 w 12192000"/>
                <a:gd name="connsiteY0" fmla="*/ 0 h 6858001"/>
                <a:gd name="connsiteX1" fmla="*/ 12192000 w 12192000"/>
                <a:gd name="connsiteY1" fmla="*/ 0 h 6858001"/>
                <a:gd name="connsiteX2" fmla="*/ 12192000 w 12192000"/>
                <a:gd name="connsiteY2" fmla="*/ 6858001 h 6858001"/>
                <a:gd name="connsiteX3" fmla="*/ 8460487 w 12192000"/>
                <a:gd name="connsiteY3" fmla="*/ 6858001 h 6858001"/>
                <a:gd name="connsiteX4" fmla="*/ 8553921 w 12192000"/>
                <a:gd name="connsiteY4" fmla="*/ 6784577 h 6858001"/>
                <a:gd name="connsiteX5" fmla="*/ 10092281 w 12192000"/>
                <a:gd name="connsiteY5" fmla="*/ 3522553 h 6858001"/>
                <a:gd name="connsiteX6" fmla="*/ 8228486 w 12192000"/>
                <a:gd name="connsiteY6" fmla="*/ 17174 h 6858001"/>
                <a:gd name="connsiteX7" fmla="*/ 0 w 12192000"/>
                <a:gd name="connsiteY7" fmla="*/ 0 h 6858001"/>
                <a:gd name="connsiteX8" fmla="*/ 3528179 w 12192000"/>
                <a:gd name="connsiteY8" fmla="*/ 0 h 6858001"/>
                <a:gd name="connsiteX9" fmla="*/ 3501391 w 12192000"/>
                <a:gd name="connsiteY9" fmla="*/ 17174 h 6858001"/>
                <a:gd name="connsiteX10" fmla="*/ 1637595 w 12192000"/>
                <a:gd name="connsiteY10" fmla="*/ 3522553 h 6858001"/>
                <a:gd name="connsiteX11" fmla="*/ 3175956 w 12192000"/>
                <a:gd name="connsiteY11" fmla="*/ 6784577 h 6858001"/>
                <a:gd name="connsiteX12" fmla="*/ 3269390 w 12192000"/>
                <a:gd name="connsiteY12" fmla="*/ 6858001 h 6858001"/>
                <a:gd name="connsiteX13" fmla="*/ 0 w 12192000"/>
                <a:gd name="connsiteY13" fmla="*/ 6858001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2000" h="6858001">
                  <a:moveTo>
                    <a:pt x="8201697" y="0"/>
                  </a:moveTo>
                  <a:lnTo>
                    <a:pt x="12192000" y="0"/>
                  </a:lnTo>
                  <a:lnTo>
                    <a:pt x="12192000" y="6858001"/>
                  </a:lnTo>
                  <a:lnTo>
                    <a:pt x="8460487" y="6858001"/>
                  </a:lnTo>
                  <a:lnTo>
                    <a:pt x="8553921" y="6784577"/>
                  </a:lnTo>
                  <a:cubicBezTo>
                    <a:pt x="9493436" y="6009220"/>
                    <a:pt x="10092281" y="4835820"/>
                    <a:pt x="10092281" y="3522553"/>
                  </a:cubicBezTo>
                  <a:cubicBezTo>
                    <a:pt x="10092281" y="2063368"/>
                    <a:pt x="9352966" y="776858"/>
                    <a:pt x="8228486" y="17174"/>
                  </a:cubicBezTo>
                  <a:close/>
                  <a:moveTo>
                    <a:pt x="0" y="0"/>
                  </a:moveTo>
                  <a:lnTo>
                    <a:pt x="3528179" y="0"/>
                  </a:lnTo>
                  <a:lnTo>
                    <a:pt x="3501391" y="17174"/>
                  </a:lnTo>
                  <a:cubicBezTo>
                    <a:pt x="2376910" y="776858"/>
                    <a:pt x="1637595" y="2063368"/>
                    <a:pt x="1637595" y="3522553"/>
                  </a:cubicBezTo>
                  <a:cubicBezTo>
                    <a:pt x="1637595" y="4835820"/>
                    <a:pt x="2236440" y="6009220"/>
                    <a:pt x="3175956" y="6784577"/>
                  </a:cubicBezTo>
                  <a:lnTo>
                    <a:pt x="3269390" y="6858001"/>
                  </a:lnTo>
                  <a:lnTo>
                    <a:pt x="0" y="6858001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4543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7DE95D3-F453-5263-EC96-A03AA52757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5623703"/>
              </p:ext>
            </p:extLst>
          </p:nvPr>
        </p:nvGraphicFramePr>
        <p:xfrm>
          <a:off x="2693095" y="2275561"/>
          <a:ext cx="7128962" cy="272628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315674">
                  <a:extLst>
                    <a:ext uri="{9D8B030D-6E8A-4147-A177-3AD203B41FA5}">
                      <a16:colId xmlns:a16="http://schemas.microsoft.com/office/drawing/2014/main" val="995976915"/>
                    </a:ext>
                  </a:extLst>
                </a:gridCol>
                <a:gridCol w="3674981">
                  <a:extLst>
                    <a:ext uri="{9D8B030D-6E8A-4147-A177-3AD203B41FA5}">
                      <a16:colId xmlns:a16="http://schemas.microsoft.com/office/drawing/2014/main" val="4212927226"/>
                    </a:ext>
                  </a:extLst>
                </a:gridCol>
                <a:gridCol w="2138307">
                  <a:extLst>
                    <a:ext uri="{9D8B030D-6E8A-4147-A177-3AD203B41FA5}">
                      <a16:colId xmlns:a16="http://schemas.microsoft.com/office/drawing/2014/main" val="2627298084"/>
                    </a:ext>
                  </a:extLst>
                </a:gridCol>
              </a:tblGrid>
              <a:tr h="545256">
                <a:tc>
                  <a:txBody>
                    <a:bodyPr/>
                    <a:lstStyle/>
                    <a:p>
                      <a:pPr marL="0" marR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kern="1200">
                          <a:effectLst/>
                          <a:latin typeface="Nyala"/>
                        </a:rPr>
                        <a:t>Sr No.</a:t>
                      </a:r>
                      <a:endParaRPr lang="en-US" sz="2100">
                        <a:effectLst/>
                        <a:latin typeface="Nyal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kern="1200">
                          <a:effectLst/>
                          <a:latin typeface="Nyala"/>
                        </a:rPr>
                        <a:t>NAME</a:t>
                      </a:r>
                      <a:endParaRPr lang="en-US" sz="2100">
                        <a:effectLst/>
                        <a:latin typeface="Nyal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kern="1200">
                          <a:effectLst/>
                          <a:latin typeface="Nyala"/>
                        </a:rPr>
                        <a:t>ROLL No.</a:t>
                      </a:r>
                      <a:endParaRPr lang="en-US" sz="2100">
                        <a:effectLst/>
                        <a:latin typeface="Nyala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44784928"/>
                  </a:ext>
                </a:extLst>
              </a:tr>
              <a:tr h="545256">
                <a:tc>
                  <a:txBody>
                    <a:bodyPr/>
                    <a:lstStyle/>
                    <a:p>
                      <a:pPr marL="0" marR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kern="1200">
                          <a:effectLst/>
                          <a:latin typeface="Nyala"/>
                        </a:rPr>
                        <a:t>1.</a:t>
                      </a:r>
                      <a:endParaRPr lang="en-US" sz="2100">
                        <a:effectLst/>
                        <a:latin typeface="Nyal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kern="1200" dirty="0">
                          <a:effectLst/>
                          <a:latin typeface="Nyala"/>
                        </a:rPr>
                        <a:t>Siddhesh Khairnar</a:t>
                      </a:r>
                      <a:endParaRPr lang="en-US" sz="2100" dirty="0">
                        <a:effectLst/>
                        <a:latin typeface="Nyal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kern="1200" dirty="0">
                          <a:effectLst/>
                          <a:latin typeface="Nyala"/>
                        </a:rPr>
                        <a:t>28</a:t>
                      </a:r>
                      <a:endParaRPr lang="en-US" sz="2100" dirty="0">
                        <a:effectLst/>
                        <a:latin typeface="Nyala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1956045"/>
                  </a:ext>
                </a:extLst>
              </a:tr>
              <a:tr h="545256">
                <a:tc>
                  <a:txBody>
                    <a:bodyPr/>
                    <a:lstStyle/>
                    <a:p>
                      <a:pPr marL="0" marR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kern="1200">
                          <a:effectLst/>
                          <a:latin typeface="Nyala"/>
                        </a:rPr>
                        <a:t>2.</a:t>
                      </a:r>
                      <a:endParaRPr lang="en-US" sz="2100">
                        <a:effectLst/>
                        <a:latin typeface="Nyal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kern="1200" dirty="0">
                          <a:effectLst/>
                          <a:latin typeface="Nyala"/>
                        </a:rPr>
                        <a:t>Prajwal Mapari</a:t>
                      </a:r>
                      <a:endParaRPr lang="en-US" sz="2100" dirty="0">
                        <a:effectLst/>
                        <a:latin typeface="Nyal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kern="1200" dirty="0">
                          <a:effectLst/>
                          <a:latin typeface="Nyala"/>
                        </a:rPr>
                        <a:t>31</a:t>
                      </a:r>
                      <a:endParaRPr lang="en-US" sz="2100" dirty="0">
                        <a:effectLst/>
                        <a:latin typeface="Nyala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75597265"/>
                  </a:ext>
                </a:extLst>
              </a:tr>
              <a:tr h="545256">
                <a:tc>
                  <a:txBody>
                    <a:bodyPr/>
                    <a:lstStyle/>
                    <a:p>
                      <a:pPr marL="0" marR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kern="1200">
                          <a:effectLst/>
                          <a:latin typeface="Nyala"/>
                        </a:rPr>
                        <a:t>3.</a:t>
                      </a:r>
                      <a:endParaRPr lang="en-US" sz="2100">
                        <a:effectLst/>
                        <a:latin typeface="Nyal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kern="1200" dirty="0">
                          <a:effectLst/>
                          <a:latin typeface="Nyala"/>
                        </a:rPr>
                        <a:t>Atharva Nandurkar</a:t>
                      </a:r>
                      <a:endParaRPr lang="en-US" sz="2100" dirty="0">
                        <a:effectLst/>
                        <a:latin typeface="Nyal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kern="1200" dirty="0">
                          <a:effectLst/>
                          <a:latin typeface="Nyala"/>
                        </a:rPr>
                        <a:t>38</a:t>
                      </a:r>
                      <a:endParaRPr lang="en-US" sz="2100" dirty="0">
                        <a:effectLst/>
                        <a:latin typeface="Nyala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11119364"/>
                  </a:ext>
                </a:extLst>
              </a:tr>
              <a:tr h="545256">
                <a:tc>
                  <a:txBody>
                    <a:bodyPr/>
                    <a:lstStyle/>
                    <a:p>
                      <a:pPr marL="0" marR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kern="1200">
                          <a:effectLst/>
                          <a:latin typeface="Nyala"/>
                        </a:rPr>
                        <a:t>4.</a:t>
                      </a:r>
                      <a:endParaRPr lang="en-US" sz="2100">
                        <a:effectLst/>
                        <a:latin typeface="Nyal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kern="1200" dirty="0">
                          <a:effectLst/>
                          <a:latin typeface="Nyala"/>
                        </a:rPr>
                        <a:t>Pushkar Patil</a:t>
                      </a:r>
                      <a:endParaRPr lang="en-US" sz="2100" dirty="0">
                        <a:effectLst/>
                        <a:latin typeface="Nyal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 rtl="0" ea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kern="1200" dirty="0">
                          <a:effectLst/>
                          <a:latin typeface="Nyala"/>
                        </a:rPr>
                        <a:t>42</a:t>
                      </a:r>
                      <a:endParaRPr lang="en-US" sz="2100" dirty="0">
                        <a:effectLst/>
                        <a:latin typeface="Nyala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3111181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530C307-FED9-47D6-E104-DC117727BD3A}"/>
              </a:ext>
            </a:extLst>
          </p:cNvPr>
          <p:cNvSpPr txBox="1"/>
          <p:nvPr/>
        </p:nvSpPr>
        <p:spPr>
          <a:xfrm>
            <a:off x="4085497" y="896431"/>
            <a:ext cx="4395834" cy="145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>
                <a:solidFill>
                  <a:srgbClr val="C00000"/>
                </a:solidFill>
                <a:latin typeface="Nyala"/>
                <a:ea typeface="+mn-lt"/>
                <a:cs typeface="+mn-lt"/>
              </a:rPr>
              <a:t>GROUP MEMBERS</a:t>
            </a:r>
          </a:p>
          <a:p>
            <a:endParaRPr lang="en-US" sz="4400">
              <a:solidFill>
                <a:srgbClr val="C00000"/>
              </a:solidFill>
              <a:latin typeface="Nyala"/>
              <a:cs typeface="Calibri"/>
            </a:endParaRPr>
          </a:p>
        </p:txBody>
      </p:sp>
      <p:pic>
        <p:nvPicPr>
          <p:cNvPr id="3" name="Picture 12">
            <a:extLst>
              <a:ext uri="{FF2B5EF4-FFF2-40B4-BE49-F238E27FC236}">
                <a16:creationId xmlns:a16="http://schemas.microsoft.com/office/drawing/2014/main" id="{3ABA8F49-CF30-F73C-A183-6ABCBE0C6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93" y="55245"/>
            <a:ext cx="86677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28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790677-DDEF-3A60-E298-FEB454B7BB41}"/>
              </a:ext>
            </a:extLst>
          </p:cNvPr>
          <p:cNvSpPr txBox="1"/>
          <p:nvPr/>
        </p:nvSpPr>
        <p:spPr>
          <a:xfrm>
            <a:off x="890338" y="640080"/>
            <a:ext cx="3734014" cy="356616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solidFill>
                  <a:srgbClr val="C00000"/>
                </a:solidFill>
                <a:latin typeface="Nyala"/>
                <a:ea typeface="+mj-ea"/>
                <a:cs typeface="+mj-cs"/>
              </a:rPr>
              <a:t>PROBABILITY AND</a:t>
            </a:r>
            <a:endParaRPr lang="en-US" b="1">
              <a:solidFill>
                <a:srgbClr val="C00000"/>
              </a:solidFill>
              <a:latin typeface="Nyala"/>
              <a:cs typeface="Calibri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solidFill>
                  <a:srgbClr val="C00000"/>
                </a:solidFill>
                <a:latin typeface="Nyala"/>
                <a:ea typeface="+mj-ea"/>
                <a:cs typeface="+mj-cs"/>
              </a:rPr>
              <a:t>STATISTICS</a:t>
            </a:r>
            <a:endParaRPr lang="en-US" b="1">
              <a:solidFill>
                <a:srgbClr val="C00000"/>
              </a:solidFill>
              <a:latin typeface="Nyala"/>
              <a:ea typeface="+mj-ea"/>
              <a:cs typeface="Calibri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solidFill>
                  <a:srgbClr val="C00000"/>
                </a:solidFill>
                <a:latin typeface="Nyala"/>
                <a:ea typeface="+mj-ea"/>
                <a:cs typeface="+mj-cs"/>
              </a:rPr>
              <a:t>PBL</a:t>
            </a:r>
            <a:endParaRPr lang="en-US" sz="5400" b="1">
              <a:solidFill>
                <a:srgbClr val="C00000"/>
              </a:solidFill>
              <a:latin typeface="Nyala"/>
              <a:ea typeface="+mj-ea"/>
              <a:cs typeface="Calibri Light"/>
            </a:endParaRPr>
          </a:p>
        </p:txBody>
      </p:sp>
      <p:sp>
        <p:nvSpPr>
          <p:cNvPr id="10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34F2EC31-779F-BE29-BD37-E18E7F9788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" r="4341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F626FE-A786-5437-5D0A-1016B7E0FE17}"/>
              </a:ext>
            </a:extLst>
          </p:cNvPr>
          <p:cNvSpPr txBox="1"/>
          <p:nvPr/>
        </p:nvSpPr>
        <p:spPr>
          <a:xfrm>
            <a:off x="888106" y="4770549"/>
            <a:ext cx="4075626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Nyala"/>
                <a:cs typeface="Calibri"/>
              </a:rPr>
              <a:t>LOAN ELIGIBILITY USING MACHINE LEARNING MODELS</a:t>
            </a:r>
            <a:endParaRPr lang="en-US" sz="3600" b="1">
              <a:latin typeface="Nyala"/>
            </a:endParaRPr>
          </a:p>
        </p:txBody>
      </p:sp>
    </p:spTree>
    <p:extLst>
      <p:ext uri="{BB962C8B-B14F-4D97-AF65-F5344CB8AC3E}">
        <p14:creationId xmlns:p14="http://schemas.microsoft.com/office/powerpoint/2010/main" val="2086078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645FC120-0551-719E-F8DB-4255F32E5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01" y="699516"/>
            <a:ext cx="5458968" cy="5458968"/>
          </a:xfrm>
          <a:prstGeom prst="rect">
            <a:avLst/>
          </a:prstGeom>
        </p:spPr>
      </p:pic>
      <p:sp>
        <p:nvSpPr>
          <p:cNvPr id="10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B7A8B7-080F-0127-E138-6B3368FC668C}"/>
              </a:ext>
            </a:extLst>
          </p:cNvPr>
          <p:cNvSpPr txBox="1"/>
          <p:nvPr/>
        </p:nvSpPr>
        <p:spPr>
          <a:xfrm>
            <a:off x="6588875" y="2396577"/>
            <a:ext cx="5162324" cy="416253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Wingdings"/>
              <a:buChar char="v"/>
            </a:pPr>
            <a:r>
              <a:rPr lang="en-US" b="1" dirty="0">
                <a:latin typeface="Nyala"/>
              </a:rPr>
              <a:t>EDA</a:t>
            </a:r>
            <a:r>
              <a:rPr lang="en-US" dirty="0">
                <a:latin typeface="Nyala"/>
              </a:rPr>
              <a:t>​</a:t>
            </a:r>
            <a:endParaRPr lang="en-US" dirty="0">
              <a:latin typeface="Nyala"/>
              <a:cs typeface="Calibri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dirty="0">
                <a:latin typeface="Nyala"/>
              </a:rPr>
              <a:t> Understanding the data​</a:t>
            </a:r>
            <a:endParaRPr lang="en-US" dirty="0">
              <a:latin typeface="Nyala"/>
              <a:cs typeface="Calibri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Nyala"/>
              </a:rPr>
              <a:t> Missing value and outlier treatment​</a:t>
            </a:r>
            <a:endParaRPr lang="en-US" dirty="0">
              <a:latin typeface="Nyala"/>
              <a:cs typeface="Calibri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Wingdings"/>
              <a:buChar char="v"/>
            </a:pPr>
            <a:r>
              <a:rPr lang="en-US" b="1" dirty="0">
                <a:latin typeface="Nyala"/>
              </a:rPr>
              <a:t>Data Visualization</a:t>
            </a:r>
            <a:r>
              <a:rPr lang="en-US" dirty="0">
                <a:latin typeface="Nyala"/>
              </a:rPr>
              <a:t>​</a:t>
            </a:r>
            <a:endParaRPr lang="en-US" dirty="0">
              <a:latin typeface="Nyala"/>
              <a:cs typeface="Calibri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dirty="0">
                <a:latin typeface="Nyala"/>
              </a:rPr>
              <a:t> Seaborn​</a:t>
            </a:r>
            <a:endParaRPr lang="en-US" dirty="0">
              <a:latin typeface="Nyala"/>
              <a:cs typeface="Calibri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dirty="0">
                <a:latin typeface="Nyala"/>
              </a:rPr>
              <a:t>Matplotlib ​</a:t>
            </a:r>
            <a:endParaRPr lang="en-US" dirty="0">
              <a:latin typeface="Nyala"/>
              <a:cs typeface="Calibri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Wingdings"/>
              <a:buChar char="v"/>
            </a:pPr>
            <a:r>
              <a:rPr lang="en-US" b="1" dirty="0">
                <a:latin typeface="Nyala"/>
              </a:rPr>
              <a:t>Model building</a:t>
            </a:r>
            <a:r>
              <a:rPr lang="en-US" dirty="0">
                <a:latin typeface="Nyala"/>
              </a:rPr>
              <a:t>​</a:t>
            </a:r>
            <a:endParaRPr lang="en-US" dirty="0">
              <a:latin typeface="Nyala"/>
              <a:cs typeface="Calibri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dirty="0">
                <a:latin typeface="Nyala"/>
              </a:rPr>
              <a:t>Logistic Regression Multiclass​</a:t>
            </a:r>
            <a:endParaRPr lang="en-US" dirty="0">
              <a:latin typeface="Nyala"/>
              <a:cs typeface="Calibri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dirty="0">
                <a:latin typeface="Nyala"/>
              </a:rPr>
              <a:t>Cross </a:t>
            </a:r>
            <a:r>
              <a:rPr lang="en-US" dirty="0" err="1">
                <a:latin typeface="Nyala"/>
              </a:rPr>
              <a:t>val</a:t>
            </a:r>
            <a:r>
              <a:rPr lang="en-US" dirty="0">
                <a:latin typeface="Nyala"/>
              </a:rPr>
              <a:t> score​</a:t>
            </a:r>
            <a:endParaRPr lang="en-US" dirty="0">
              <a:latin typeface="Nyala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Nyala"/>
              </a:rPr>
              <a:t>Another model for the comparison​</a:t>
            </a:r>
            <a:endParaRPr lang="en-US" dirty="0">
              <a:latin typeface="Nyala"/>
              <a:cs typeface="Calibri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Wingdings"/>
              <a:buChar char="v"/>
            </a:pPr>
            <a:r>
              <a:rPr lang="en-US" b="1" dirty="0">
                <a:latin typeface="Nyala"/>
              </a:rPr>
              <a:t>Execution Plan</a:t>
            </a:r>
            <a:r>
              <a:rPr lang="en-US" dirty="0">
                <a:latin typeface="Nyala"/>
              </a:rPr>
              <a:t>​</a:t>
            </a:r>
            <a:endParaRPr lang="en-US" dirty="0">
              <a:latin typeface="Nyala"/>
              <a:cs typeface="Calibri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dirty="0">
                <a:latin typeface="Nyala"/>
              </a:rPr>
              <a:t>Collecting insights​</a:t>
            </a:r>
            <a:endParaRPr lang="en-US" dirty="0">
              <a:latin typeface="Nyala"/>
              <a:cs typeface="Calibri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dirty="0">
                <a:latin typeface="Nyala"/>
              </a:rPr>
              <a:t>Problems solving using ML model​</a:t>
            </a:r>
            <a:endParaRPr lang="en-US" dirty="0">
              <a:latin typeface="Nyala"/>
              <a:cs typeface="Calibri"/>
            </a:endParaRPr>
          </a:p>
        </p:txBody>
      </p:sp>
      <p:sp>
        <p:nvSpPr>
          <p:cNvPr id="5" name="Title 39">
            <a:extLst>
              <a:ext uri="{FF2B5EF4-FFF2-40B4-BE49-F238E27FC236}">
                <a16:creationId xmlns:a16="http://schemas.microsoft.com/office/drawing/2014/main" id="{03B6EA96-14BA-1FD8-AA00-B2DADF007C21}"/>
              </a:ext>
            </a:extLst>
          </p:cNvPr>
          <p:cNvSpPr txBox="1">
            <a:spLocks/>
          </p:cNvSpPr>
          <p:nvPr/>
        </p:nvSpPr>
        <p:spPr>
          <a:xfrm>
            <a:off x="6584962" y="468463"/>
            <a:ext cx="4029965" cy="173315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>
                <a:solidFill>
                  <a:srgbClr val="C00000"/>
                </a:solidFill>
                <a:latin typeface="Nyala"/>
              </a:rPr>
              <a:t>KEY FEATURES</a:t>
            </a:r>
          </a:p>
        </p:txBody>
      </p:sp>
      <p:grpSp>
        <p:nvGrpSpPr>
          <p:cNvPr id="18" name="Group 40" descr="binoculars ">
            <a:extLst>
              <a:ext uri="{FF2B5EF4-FFF2-40B4-BE49-F238E27FC236}">
                <a16:creationId xmlns:a16="http://schemas.microsoft.com/office/drawing/2014/main" id="{E06FD116-CA34-9A34-9575-633A3B85406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947050" y="2390705"/>
            <a:ext cx="530859" cy="491076"/>
            <a:chOff x="3438" y="454"/>
            <a:chExt cx="427" cy="395"/>
          </a:xfrm>
          <a:solidFill>
            <a:schemeClr val="accent1"/>
          </a:solidFill>
        </p:grpSpPr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778A7D74-2E1E-E2C5-711F-16A02F6AED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8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2">
              <a:extLst>
                <a:ext uri="{FF2B5EF4-FFF2-40B4-BE49-F238E27FC236}">
                  <a16:creationId xmlns:a16="http://schemas.microsoft.com/office/drawing/2014/main" id="{7978BD27-31C2-3038-7733-1724D17EB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5" y="457"/>
              <a:ext cx="179" cy="250"/>
            </a:xfrm>
            <a:custGeom>
              <a:avLst/>
              <a:gdLst>
                <a:gd name="T0" fmla="*/ 7 w 121"/>
                <a:gd name="T1" fmla="*/ 169 h 169"/>
                <a:gd name="T2" fmla="*/ 4 w 121"/>
                <a:gd name="T3" fmla="*/ 168 h 169"/>
                <a:gd name="T4" fmla="*/ 1 w 121"/>
                <a:gd name="T5" fmla="*/ 160 h 169"/>
                <a:gd name="T6" fmla="*/ 37 w 121"/>
                <a:gd name="T7" fmla="*/ 76 h 169"/>
                <a:gd name="T8" fmla="*/ 39 w 121"/>
                <a:gd name="T9" fmla="*/ 74 h 169"/>
                <a:gd name="T10" fmla="*/ 56 w 121"/>
                <a:gd name="T11" fmla="*/ 57 h 169"/>
                <a:gd name="T12" fmla="*/ 73 w 121"/>
                <a:gd name="T13" fmla="*/ 11 h 169"/>
                <a:gd name="T14" fmla="*/ 75 w 121"/>
                <a:gd name="T15" fmla="*/ 8 h 169"/>
                <a:gd name="T16" fmla="*/ 97 w 121"/>
                <a:gd name="T17" fmla="*/ 0 h 169"/>
                <a:gd name="T18" fmla="*/ 119 w 121"/>
                <a:gd name="T19" fmla="*/ 8 h 169"/>
                <a:gd name="T20" fmla="*/ 121 w 121"/>
                <a:gd name="T21" fmla="*/ 13 h 169"/>
                <a:gd name="T22" fmla="*/ 121 w 121"/>
                <a:gd name="T23" fmla="*/ 61 h 169"/>
                <a:gd name="T24" fmla="*/ 115 w 121"/>
                <a:gd name="T25" fmla="*/ 67 h 169"/>
                <a:gd name="T26" fmla="*/ 109 w 121"/>
                <a:gd name="T27" fmla="*/ 61 h 169"/>
                <a:gd name="T28" fmla="*/ 109 w 121"/>
                <a:gd name="T29" fmla="*/ 15 h 169"/>
                <a:gd name="T30" fmla="*/ 84 w 121"/>
                <a:gd name="T31" fmla="*/ 16 h 169"/>
                <a:gd name="T32" fmla="*/ 66 w 121"/>
                <a:gd name="T33" fmla="*/ 63 h 169"/>
                <a:gd name="T34" fmla="*/ 65 w 121"/>
                <a:gd name="T35" fmla="*/ 65 h 169"/>
                <a:gd name="T36" fmla="*/ 48 w 121"/>
                <a:gd name="T37" fmla="*/ 82 h 169"/>
                <a:gd name="T38" fmla="*/ 12 w 121"/>
                <a:gd name="T39" fmla="*/ 165 h 169"/>
                <a:gd name="T40" fmla="*/ 7 w 121"/>
                <a:gd name="T4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69">
                  <a:moveTo>
                    <a:pt x="7" y="169"/>
                  </a:moveTo>
                  <a:cubicBezTo>
                    <a:pt x="6" y="169"/>
                    <a:pt x="5" y="168"/>
                    <a:pt x="4" y="168"/>
                  </a:cubicBezTo>
                  <a:cubicBezTo>
                    <a:pt x="1" y="167"/>
                    <a:pt x="0" y="163"/>
                    <a:pt x="1" y="160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8" y="76"/>
                    <a:pt x="38" y="75"/>
                    <a:pt x="39" y="74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9"/>
                    <a:pt x="75" y="8"/>
                  </a:cubicBezTo>
                  <a:cubicBezTo>
                    <a:pt x="80" y="3"/>
                    <a:pt x="88" y="0"/>
                    <a:pt x="97" y="0"/>
                  </a:cubicBezTo>
                  <a:cubicBezTo>
                    <a:pt x="106" y="0"/>
                    <a:pt x="114" y="3"/>
                    <a:pt x="119" y="8"/>
                  </a:cubicBezTo>
                  <a:cubicBezTo>
                    <a:pt x="120" y="10"/>
                    <a:pt x="121" y="11"/>
                    <a:pt x="121" y="13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4"/>
                    <a:pt x="118" y="67"/>
                    <a:pt x="115" y="67"/>
                  </a:cubicBezTo>
                  <a:cubicBezTo>
                    <a:pt x="112" y="67"/>
                    <a:pt x="109" y="64"/>
                    <a:pt x="109" y="61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2" y="10"/>
                    <a:pt x="90" y="11"/>
                    <a:pt x="84" y="16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4"/>
                    <a:pt x="66" y="64"/>
                    <a:pt x="65" y="65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7"/>
                    <a:pt x="9" y="169"/>
                    <a:pt x="7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43">
              <a:extLst>
                <a:ext uri="{FF2B5EF4-FFF2-40B4-BE49-F238E27FC236}">
                  <a16:creationId xmlns:a16="http://schemas.microsoft.com/office/drawing/2014/main" id="{D83091F4-AC81-3D19-0A6F-F2C188D677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9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44">
              <a:extLst>
                <a:ext uri="{FF2B5EF4-FFF2-40B4-BE49-F238E27FC236}">
                  <a16:creationId xmlns:a16="http://schemas.microsoft.com/office/drawing/2014/main" id="{AA9205CB-9F9E-918C-2DD3-280FD75460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" y="454"/>
              <a:ext cx="179" cy="253"/>
            </a:xfrm>
            <a:custGeom>
              <a:avLst/>
              <a:gdLst>
                <a:gd name="T0" fmla="*/ 114 w 121"/>
                <a:gd name="T1" fmla="*/ 171 h 171"/>
                <a:gd name="T2" fmla="*/ 108 w 121"/>
                <a:gd name="T3" fmla="*/ 167 h 171"/>
                <a:gd name="T4" fmla="*/ 73 w 121"/>
                <a:gd name="T5" fmla="*/ 84 h 171"/>
                <a:gd name="T6" fmla="*/ 56 w 121"/>
                <a:gd name="T7" fmla="*/ 67 h 171"/>
                <a:gd name="T8" fmla="*/ 54 w 121"/>
                <a:gd name="T9" fmla="*/ 65 h 171"/>
                <a:gd name="T10" fmla="*/ 37 w 121"/>
                <a:gd name="T11" fmla="*/ 19 h 171"/>
                <a:gd name="T12" fmla="*/ 12 w 121"/>
                <a:gd name="T13" fmla="*/ 18 h 171"/>
                <a:gd name="T14" fmla="*/ 12 w 121"/>
                <a:gd name="T15" fmla="*/ 63 h 171"/>
                <a:gd name="T16" fmla="*/ 6 w 121"/>
                <a:gd name="T17" fmla="*/ 69 h 171"/>
                <a:gd name="T18" fmla="*/ 0 w 121"/>
                <a:gd name="T19" fmla="*/ 63 h 171"/>
                <a:gd name="T20" fmla="*/ 0 w 121"/>
                <a:gd name="T21" fmla="*/ 15 h 171"/>
                <a:gd name="T22" fmla="*/ 2 w 121"/>
                <a:gd name="T23" fmla="*/ 11 h 171"/>
                <a:gd name="T24" fmla="*/ 46 w 121"/>
                <a:gd name="T25" fmla="*/ 11 h 171"/>
                <a:gd name="T26" fmla="*/ 47 w 121"/>
                <a:gd name="T27" fmla="*/ 13 h 171"/>
                <a:gd name="T28" fmla="*/ 65 w 121"/>
                <a:gd name="T29" fmla="*/ 59 h 171"/>
                <a:gd name="T30" fmla="*/ 82 w 121"/>
                <a:gd name="T31" fmla="*/ 76 h 171"/>
                <a:gd name="T32" fmla="*/ 83 w 121"/>
                <a:gd name="T33" fmla="*/ 78 h 171"/>
                <a:gd name="T34" fmla="*/ 119 w 121"/>
                <a:gd name="T35" fmla="*/ 162 h 171"/>
                <a:gd name="T36" fmla="*/ 116 w 121"/>
                <a:gd name="T37" fmla="*/ 170 h 171"/>
                <a:gd name="T38" fmla="*/ 114 w 121"/>
                <a:gd name="T3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71">
                  <a:moveTo>
                    <a:pt x="114" y="171"/>
                  </a:moveTo>
                  <a:cubicBezTo>
                    <a:pt x="112" y="171"/>
                    <a:pt x="109" y="169"/>
                    <a:pt x="108" y="167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5" y="66"/>
                    <a:pt x="55" y="66"/>
                    <a:pt x="54" y="65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0" y="13"/>
                    <a:pt x="19" y="13"/>
                    <a:pt x="12" y="18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6"/>
                    <a:pt x="9" y="69"/>
                    <a:pt x="6" y="69"/>
                  </a:cubicBezTo>
                  <a:cubicBezTo>
                    <a:pt x="3" y="69"/>
                    <a:pt x="0" y="66"/>
                    <a:pt x="0" y="6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2"/>
                    <a:pt x="2" y="11"/>
                  </a:cubicBezTo>
                  <a:cubicBezTo>
                    <a:pt x="13" y="0"/>
                    <a:pt x="35" y="0"/>
                    <a:pt x="46" y="11"/>
                  </a:cubicBezTo>
                  <a:cubicBezTo>
                    <a:pt x="47" y="12"/>
                    <a:pt x="47" y="12"/>
                    <a:pt x="47" y="13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3" y="77"/>
                    <a:pt x="83" y="78"/>
                    <a:pt x="83" y="78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21" y="165"/>
                    <a:pt x="119" y="169"/>
                    <a:pt x="116" y="170"/>
                  </a:cubicBezTo>
                  <a:cubicBezTo>
                    <a:pt x="115" y="170"/>
                    <a:pt x="115" y="171"/>
                    <a:pt x="114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E1CD335B-594D-78D6-98C3-6FF258BE3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2" y="574"/>
              <a:ext cx="159" cy="53"/>
            </a:xfrm>
            <a:custGeom>
              <a:avLst/>
              <a:gdLst>
                <a:gd name="T0" fmla="*/ 102 w 108"/>
                <a:gd name="T1" fmla="*/ 36 h 36"/>
                <a:gd name="T2" fmla="*/ 96 w 108"/>
                <a:gd name="T3" fmla="*/ 30 h 36"/>
                <a:gd name="T4" fmla="*/ 54 w 108"/>
                <a:gd name="T5" fmla="*/ 12 h 36"/>
                <a:gd name="T6" fmla="*/ 12 w 108"/>
                <a:gd name="T7" fmla="*/ 30 h 36"/>
                <a:gd name="T8" fmla="*/ 6 w 108"/>
                <a:gd name="T9" fmla="*/ 36 h 36"/>
                <a:gd name="T10" fmla="*/ 0 w 108"/>
                <a:gd name="T11" fmla="*/ 30 h 36"/>
                <a:gd name="T12" fmla="*/ 54 w 108"/>
                <a:gd name="T13" fmla="*/ 0 h 36"/>
                <a:gd name="T14" fmla="*/ 108 w 108"/>
                <a:gd name="T15" fmla="*/ 30 h 36"/>
                <a:gd name="T16" fmla="*/ 102 w 108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36">
                  <a:moveTo>
                    <a:pt x="102" y="36"/>
                  </a:moveTo>
                  <a:cubicBezTo>
                    <a:pt x="99" y="36"/>
                    <a:pt x="96" y="33"/>
                    <a:pt x="96" y="30"/>
                  </a:cubicBezTo>
                  <a:cubicBezTo>
                    <a:pt x="96" y="21"/>
                    <a:pt x="78" y="12"/>
                    <a:pt x="54" y="12"/>
                  </a:cubicBezTo>
                  <a:cubicBezTo>
                    <a:pt x="30" y="12"/>
                    <a:pt x="12" y="21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13"/>
                    <a:pt x="23" y="0"/>
                    <a:pt x="54" y="0"/>
                  </a:cubicBezTo>
                  <a:cubicBezTo>
                    <a:pt x="85" y="0"/>
                    <a:pt x="108" y="13"/>
                    <a:pt x="108" y="30"/>
                  </a:cubicBezTo>
                  <a:cubicBezTo>
                    <a:pt x="108" y="33"/>
                    <a:pt x="105" y="36"/>
                    <a:pt x="10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6">
              <a:extLst>
                <a:ext uri="{FF2B5EF4-FFF2-40B4-BE49-F238E27FC236}">
                  <a16:creationId xmlns:a16="http://schemas.microsoft.com/office/drawing/2014/main" id="{44D15C67-201E-99A8-5DD4-F8ECFCE687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7">
              <a:extLst>
                <a:ext uri="{FF2B5EF4-FFF2-40B4-BE49-F238E27FC236}">
                  <a16:creationId xmlns:a16="http://schemas.microsoft.com/office/drawing/2014/main" id="{7497DC6D-BE6D-359C-F592-EF7A1FF037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8">
              <a:extLst>
                <a:ext uri="{FF2B5EF4-FFF2-40B4-BE49-F238E27FC236}">
                  <a16:creationId xmlns:a16="http://schemas.microsoft.com/office/drawing/2014/main" id="{01029943-2A26-57CE-A6A7-8B5329B2A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4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9">
              <a:extLst>
                <a:ext uri="{FF2B5EF4-FFF2-40B4-BE49-F238E27FC236}">
                  <a16:creationId xmlns:a16="http://schemas.microsoft.com/office/drawing/2014/main" id="{38070C45-1361-9049-AFCD-893E582CE9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5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" name="Group 60" descr="up trending graph icon">
            <a:extLst>
              <a:ext uri="{FF2B5EF4-FFF2-40B4-BE49-F238E27FC236}">
                <a16:creationId xmlns:a16="http://schemas.microsoft.com/office/drawing/2014/main" id="{8C4DD803-2BBC-7C68-5125-6149A21DB26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914996" y="3505157"/>
            <a:ext cx="594983" cy="581027"/>
            <a:chOff x="6726" y="600"/>
            <a:chExt cx="426" cy="416"/>
          </a:xfrm>
          <a:solidFill>
            <a:schemeClr val="accent1"/>
          </a:solidFill>
        </p:grpSpPr>
        <p:sp>
          <p:nvSpPr>
            <p:cNvPr id="20" name="Freeform 61">
              <a:extLst>
                <a:ext uri="{FF2B5EF4-FFF2-40B4-BE49-F238E27FC236}">
                  <a16:creationId xmlns:a16="http://schemas.microsoft.com/office/drawing/2014/main" id="{80F37FBD-6504-7574-8684-E1E4BBFD5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6" y="999"/>
              <a:ext cx="426" cy="17"/>
            </a:xfrm>
            <a:custGeom>
              <a:avLst/>
              <a:gdLst>
                <a:gd name="T0" fmla="*/ 282 w 288"/>
                <a:gd name="T1" fmla="*/ 12 h 12"/>
                <a:gd name="T2" fmla="*/ 6 w 288"/>
                <a:gd name="T3" fmla="*/ 12 h 12"/>
                <a:gd name="T4" fmla="*/ 0 w 288"/>
                <a:gd name="T5" fmla="*/ 6 h 12"/>
                <a:gd name="T6" fmla="*/ 6 w 288"/>
                <a:gd name="T7" fmla="*/ 0 h 12"/>
                <a:gd name="T8" fmla="*/ 282 w 288"/>
                <a:gd name="T9" fmla="*/ 0 h 12"/>
                <a:gd name="T10" fmla="*/ 288 w 288"/>
                <a:gd name="T11" fmla="*/ 6 h 12"/>
                <a:gd name="T12" fmla="*/ 282 w 28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2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0"/>
                    <a:pt x="285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2">
              <a:extLst>
                <a:ext uri="{FF2B5EF4-FFF2-40B4-BE49-F238E27FC236}">
                  <a16:creationId xmlns:a16="http://schemas.microsoft.com/office/drawing/2014/main" id="{1B0CBD51-E0C2-9C8F-E222-B8160176AB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44" y="912"/>
              <a:ext cx="71" cy="104"/>
            </a:xfrm>
            <a:custGeom>
              <a:avLst/>
              <a:gdLst>
                <a:gd name="T0" fmla="*/ 42 w 48"/>
                <a:gd name="T1" fmla="*/ 72 h 72"/>
                <a:gd name="T2" fmla="*/ 6 w 48"/>
                <a:gd name="T3" fmla="*/ 72 h 72"/>
                <a:gd name="T4" fmla="*/ 0 w 48"/>
                <a:gd name="T5" fmla="*/ 66 h 72"/>
                <a:gd name="T6" fmla="*/ 0 w 48"/>
                <a:gd name="T7" fmla="*/ 6 h 72"/>
                <a:gd name="T8" fmla="*/ 6 w 48"/>
                <a:gd name="T9" fmla="*/ 0 h 72"/>
                <a:gd name="T10" fmla="*/ 42 w 48"/>
                <a:gd name="T11" fmla="*/ 0 h 72"/>
                <a:gd name="T12" fmla="*/ 48 w 48"/>
                <a:gd name="T13" fmla="*/ 6 h 72"/>
                <a:gd name="T14" fmla="*/ 48 w 48"/>
                <a:gd name="T15" fmla="*/ 66 h 72"/>
                <a:gd name="T16" fmla="*/ 42 w 48"/>
                <a:gd name="T17" fmla="*/ 72 h 72"/>
                <a:gd name="T18" fmla="*/ 12 w 48"/>
                <a:gd name="T19" fmla="*/ 60 h 72"/>
                <a:gd name="T20" fmla="*/ 36 w 48"/>
                <a:gd name="T21" fmla="*/ 60 h 72"/>
                <a:gd name="T22" fmla="*/ 36 w 48"/>
                <a:gd name="T23" fmla="*/ 12 h 72"/>
                <a:gd name="T24" fmla="*/ 12 w 48"/>
                <a:gd name="T25" fmla="*/ 12 h 72"/>
                <a:gd name="T26" fmla="*/ 12 w 48"/>
                <a:gd name="T27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72">
                  <a:moveTo>
                    <a:pt x="4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2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70"/>
                    <a:pt x="45" y="72"/>
                    <a:pt x="42" y="72"/>
                  </a:cubicBezTo>
                  <a:close/>
                  <a:moveTo>
                    <a:pt x="12" y="60"/>
                  </a:moveTo>
                  <a:cubicBezTo>
                    <a:pt x="36" y="60"/>
                    <a:pt x="36" y="60"/>
                    <a:pt x="36" y="6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63">
              <a:extLst>
                <a:ext uri="{FF2B5EF4-FFF2-40B4-BE49-F238E27FC236}">
                  <a16:creationId xmlns:a16="http://schemas.microsoft.com/office/drawing/2014/main" id="{5C63679E-62EF-F69F-7AAD-C78DECD9EB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0" y="826"/>
              <a:ext cx="71" cy="190"/>
            </a:xfrm>
            <a:custGeom>
              <a:avLst/>
              <a:gdLst>
                <a:gd name="T0" fmla="*/ 42 w 48"/>
                <a:gd name="T1" fmla="*/ 132 h 132"/>
                <a:gd name="T2" fmla="*/ 6 w 48"/>
                <a:gd name="T3" fmla="*/ 132 h 132"/>
                <a:gd name="T4" fmla="*/ 0 w 48"/>
                <a:gd name="T5" fmla="*/ 126 h 132"/>
                <a:gd name="T6" fmla="*/ 0 w 48"/>
                <a:gd name="T7" fmla="*/ 6 h 132"/>
                <a:gd name="T8" fmla="*/ 6 w 48"/>
                <a:gd name="T9" fmla="*/ 0 h 132"/>
                <a:gd name="T10" fmla="*/ 42 w 48"/>
                <a:gd name="T11" fmla="*/ 0 h 132"/>
                <a:gd name="T12" fmla="*/ 48 w 48"/>
                <a:gd name="T13" fmla="*/ 6 h 132"/>
                <a:gd name="T14" fmla="*/ 48 w 48"/>
                <a:gd name="T15" fmla="*/ 126 h 132"/>
                <a:gd name="T16" fmla="*/ 42 w 48"/>
                <a:gd name="T17" fmla="*/ 132 h 132"/>
                <a:gd name="T18" fmla="*/ 12 w 48"/>
                <a:gd name="T19" fmla="*/ 120 h 132"/>
                <a:gd name="T20" fmla="*/ 36 w 48"/>
                <a:gd name="T21" fmla="*/ 120 h 132"/>
                <a:gd name="T22" fmla="*/ 36 w 48"/>
                <a:gd name="T23" fmla="*/ 12 h 132"/>
                <a:gd name="T24" fmla="*/ 12 w 48"/>
                <a:gd name="T25" fmla="*/ 12 h 132"/>
                <a:gd name="T26" fmla="*/ 12 w 48"/>
                <a:gd name="T27" fmla="*/ 1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32">
                  <a:moveTo>
                    <a:pt x="42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2" y="132"/>
                    <a:pt x="0" y="130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26"/>
                    <a:pt x="48" y="126"/>
                    <a:pt x="48" y="126"/>
                  </a:cubicBezTo>
                  <a:cubicBezTo>
                    <a:pt x="48" y="130"/>
                    <a:pt x="45" y="132"/>
                    <a:pt x="42" y="132"/>
                  </a:cubicBezTo>
                  <a:close/>
                  <a:moveTo>
                    <a:pt x="12" y="120"/>
                  </a:moveTo>
                  <a:cubicBezTo>
                    <a:pt x="36" y="120"/>
                    <a:pt x="36" y="120"/>
                    <a:pt x="36" y="12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64">
              <a:extLst>
                <a:ext uri="{FF2B5EF4-FFF2-40B4-BE49-F238E27FC236}">
                  <a16:creationId xmlns:a16="http://schemas.microsoft.com/office/drawing/2014/main" id="{D68058D3-B999-DEC2-D2AC-07B3740C98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57" y="860"/>
              <a:ext cx="71" cy="156"/>
            </a:xfrm>
            <a:custGeom>
              <a:avLst/>
              <a:gdLst>
                <a:gd name="T0" fmla="*/ 42 w 48"/>
                <a:gd name="T1" fmla="*/ 108 h 108"/>
                <a:gd name="T2" fmla="*/ 6 w 48"/>
                <a:gd name="T3" fmla="*/ 108 h 108"/>
                <a:gd name="T4" fmla="*/ 0 w 48"/>
                <a:gd name="T5" fmla="*/ 102 h 108"/>
                <a:gd name="T6" fmla="*/ 0 w 48"/>
                <a:gd name="T7" fmla="*/ 6 h 108"/>
                <a:gd name="T8" fmla="*/ 6 w 48"/>
                <a:gd name="T9" fmla="*/ 0 h 108"/>
                <a:gd name="T10" fmla="*/ 42 w 48"/>
                <a:gd name="T11" fmla="*/ 0 h 108"/>
                <a:gd name="T12" fmla="*/ 48 w 48"/>
                <a:gd name="T13" fmla="*/ 6 h 108"/>
                <a:gd name="T14" fmla="*/ 48 w 48"/>
                <a:gd name="T15" fmla="*/ 102 h 108"/>
                <a:gd name="T16" fmla="*/ 42 w 48"/>
                <a:gd name="T17" fmla="*/ 108 h 108"/>
                <a:gd name="T18" fmla="*/ 12 w 48"/>
                <a:gd name="T19" fmla="*/ 96 h 108"/>
                <a:gd name="T20" fmla="*/ 36 w 48"/>
                <a:gd name="T21" fmla="*/ 96 h 108"/>
                <a:gd name="T22" fmla="*/ 36 w 48"/>
                <a:gd name="T23" fmla="*/ 12 h 108"/>
                <a:gd name="T24" fmla="*/ 12 w 48"/>
                <a:gd name="T25" fmla="*/ 12 h 108"/>
                <a:gd name="T26" fmla="*/ 12 w 48"/>
                <a:gd name="T27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08">
                  <a:moveTo>
                    <a:pt x="42" y="108"/>
                  </a:moveTo>
                  <a:cubicBezTo>
                    <a:pt x="6" y="108"/>
                    <a:pt x="6" y="108"/>
                    <a:pt x="6" y="108"/>
                  </a:cubicBezTo>
                  <a:cubicBezTo>
                    <a:pt x="2" y="108"/>
                    <a:pt x="0" y="106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48" y="106"/>
                    <a:pt x="45" y="108"/>
                    <a:pt x="42" y="108"/>
                  </a:cubicBezTo>
                  <a:close/>
                  <a:moveTo>
                    <a:pt x="12" y="96"/>
                  </a:moveTo>
                  <a:cubicBezTo>
                    <a:pt x="36" y="96"/>
                    <a:pt x="36" y="96"/>
                    <a:pt x="36" y="9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5">
              <a:extLst>
                <a:ext uri="{FF2B5EF4-FFF2-40B4-BE49-F238E27FC236}">
                  <a16:creationId xmlns:a16="http://schemas.microsoft.com/office/drawing/2014/main" id="{D6C30E42-89BF-E257-F56C-B9EDA8013E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63" y="739"/>
              <a:ext cx="71" cy="277"/>
            </a:xfrm>
            <a:custGeom>
              <a:avLst/>
              <a:gdLst>
                <a:gd name="T0" fmla="*/ 42 w 48"/>
                <a:gd name="T1" fmla="*/ 192 h 192"/>
                <a:gd name="T2" fmla="*/ 6 w 48"/>
                <a:gd name="T3" fmla="*/ 192 h 192"/>
                <a:gd name="T4" fmla="*/ 0 w 48"/>
                <a:gd name="T5" fmla="*/ 186 h 192"/>
                <a:gd name="T6" fmla="*/ 0 w 48"/>
                <a:gd name="T7" fmla="*/ 6 h 192"/>
                <a:gd name="T8" fmla="*/ 6 w 48"/>
                <a:gd name="T9" fmla="*/ 0 h 192"/>
                <a:gd name="T10" fmla="*/ 42 w 48"/>
                <a:gd name="T11" fmla="*/ 0 h 192"/>
                <a:gd name="T12" fmla="*/ 48 w 48"/>
                <a:gd name="T13" fmla="*/ 6 h 192"/>
                <a:gd name="T14" fmla="*/ 48 w 48"/>
                <a:gd name="T15" fmla="*/ 186 h 192"/>
                <a:gd name="T16" fmla="*/ 42 w 48"/>
                <a:gd name="T17" fmla="*/ 192 h 192"/>
                <a:gd name="T18" fmla="*/ 12 w 48"/>
                <a:gd name="T19" fmla="*/ 180 h 192"/>
                <a:gd name="T20" fmla="*/ 36 w 48"/>
                <a:gd name="T21" fmla="*/ 180 h 192"/>
                <a:gd name="T22" fmla="*/ 36 w 48"/>
                <a:gd name="T23" fmla="*/ 12 h 192"/>
                <a:gd name="T24" fmla="*/ 12 w 48"/>
                <a:gd name="T25" fmla="*/ 12 h 192"/>
                <a:gd name="T26" fmla="*/ 12 w 48"/>
                <a:gd name="T27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92">
                  <a:moveTo>
                    <a:pt x="42" y="192"/>
                  </a:moveTo>
                  <a:cubicBezTo>
                    <a:pt x="6" y="192"/>
                    <a:pt x="6" y="192"/>
                    <a:pt x="6" y="192"/>
                  </a:cubicBezTo>
                  <a:cubicBezTo>
                    <a:pt x="2" y="192"/>
                    <a:pt x="0" y="190"/>
                    <a:pt x="0" y="18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90"/>
                    <a:pt x="45" y="192"/>
                    <a:pt x="42" y="192"/>
                  </a:cubicBezTo>
                  <a:close/>
                  <a:moveTo>
                    <a:pt x="12" y="180"/>
                  </a:moveTo>
                  <a:cubicBezTo>
                    <a:pt x="36" y="180"/>
                    <a:pt x="36" y="180"/>
                    <a:pt x="36" y="18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66">
              <a:extLst>
                <a:ext uri="{FF2B5EF4-FFF2-40B4-BE49-F238E27FC236}">
                  <a16:creationId xmlns:a16="http://schemas.microsoft.com/office/drawing/2014/main" id="{028EA931-4A7B-C990-78C9-ACCCF7972D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3" y="774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7">
              <a:extLst>
                <a:ext uri="{FF2B5EF4-FFF2-40B4-BE49-F238E27FC236}">
                  <a16:creationId xmlns:a16="http://schemas.microsoft.com/office/drawing/2014/main" id="{0230EDE2-265A-C6B9-0826-5E54871DE2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9" y="687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8">
              <a:extLst>
                <a:ext uri="{FF2B5EF4-FFF2-40B4-BE49-F238E27FC236}">
                  <a16:creationId xmlns:a16="http://schemas.microsoft.com/office/drawing/2014/main" id="{57856EBA-5E43-07B0-F9A6-FB4FFA9DF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66" y="722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69">
              <a:extLst>
                <a:ext uri="{FF2B5EF4-FFF2-40B4-BE49-F238E27FC236}">
                  <a16:creationId xmlns:a16="http://schemas.microsoft.com/office/drawing/2014/main" id="{5E9C6D9B-A5D1-DC23-6145-0FC8E007C2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72" y="600"/>
              <a:ext cx="54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70">
              <a:extLst>
                <a:ext uri="{FF2B5EF4-FFF2-40B4-BE49-F238E27FC236}">
                  <a16:creationId xmlns:a16="http://schemas.microsoft.com/office/drawing/2014/main" id="{9AF71D11-3FCE-838D-8EA9-6D9B4F6AA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2" y="714"/>
              <a:ext cx="99" cy="84"/>
            </a:xfrm>
            <a:custGeom>
              <a:avLst/>
              <a:gdLst>
                <a:gd name="T0" fmla="*/ 7 w 67"/>
                <a:gd name="T1" fmla="*/ 58 h 58"/>
                <a:gd name="T2" fmla="*/ 2 w 67"/>
                <a:gd name="T3" fmla="*/ 56 h 58"/>
                <a:gd name="T4" fmla="*/ 3 w 67"/>
                <a:gd name="T5" fmla="*/ 47 h 58"/>
                <a:gd name="T6" fmla="*/ 57 w 67"/>
                <a:gd name="T7" fmla="*/ 3 h 58"/>
                <a:gd name="T8" fmla="*/ 65 w 67"/>
                <a:gd name="T9" fmla="*/ 3 h 58"/>
                <a:gd name="T10" fmla="*/ 64 w 67"/>
                <a:gd name="T11" fmla="*/ 12 h 58"/>
                <a:gd name="T12" fmla="*/ 11 w 67"/>
                <a:gd name="T13" fmla="*/ 56 h 58"/>
                <a:gd name="T14" fmla="*/ 7 w 67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58">
                  <a:moveTo>
                    <a:pt x="7" y="58"/>
                  </a:moveTo>
                  <a:cubicBezTo>
                    <a:pt x="5" y="58"/>
                    <a:pt x="3" y="57"/>
                    <a:pt x="2" y="56"/>
                  </a:cubicBezTo>
                  <a:cubicBezTo>
                    <a:pt x="0" y="53"/>
                    <a:pt x="0" y="49"/>
                    <a:pt x="3" y="47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9" y="0"/>
                    <a:pt x="63" y="1"/>
                    <a:pt x="65" y="3"/>
                  </a:cubicBezTo>
                  <a:cubicBezTo>
                    <a:pt x="67" y="6"/>
                    <a:pt x="67" y="10"/>
                    <a:pt x="64" y="12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7"/>
                    <a:pt x="8" y="58"/>
                    <a:pt x="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71">
              <a:extLst>
                <a:ext uri="{FF2B5EF4-FFF2-40B4-BE49-F238E27FC236}">
                  <a16:creationId xmlns:a16="http://schemas.microsoft.com/office/drawing/2014/main" id="{8013AAD6-BA89-9737-D05E-D5CDB28CB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2" y="708"/>
              <a:ext cx="93" cy="44"/>
            </a:xfrm>
            <a:custGeom>
              <a:avLst/>
              <a:gdLst>
                <a:gd name="T0" fmla="*/ 57 w 63"/>
                <a:gd name="T1" fmla="*/ 30 h 30"/>
                <a:gd name="T2" fmla="*/ 55 w 63"/>
                <a:gd name="T3" fmla="*/ 29 h 30"/>
                <a:gd name="T4" fmla="*/ 5 w 63"/>
                <a:gd name="T5" fmla="*/ 13 h 30"/>
                <a:gd name="T6" fmla="*/ 1 w 63"/>
                <a:gd name="T7" fmla="*/ 5 h 30"/>
                <a:gd name="T8" fmla="*/ 9 w 63"/>
                <a:gd name="T9" fmla="*/ 2 h 30"/>
                <a:gd name="T10" fmla="*/ 58 w 63"/>
                <a:gd name="T11" fmla="*/ 18 h 30"/>
                <a:gd name="T12" fmla="*/ 62 w 63"/>
                <a:gd name="T13" fmla="*/ 26 h 30"/>
                <a:gd name="T14" fmla="*/ 57 w 63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30">
                  <a:moveTo>
                    <a:pt x="57" y="30"/>
                  </a:moveTo>
                  <a:cubicBezTo>
                    <a:pt x="56" y="30"/>
                    <a:pt x="55" y="30"/>
                    <a:pt x="55" y="2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2"/>
                    <a:pt x="0" y="8"/>
                    <a:pt x="1" y="5"/>
                  </a:cubicBezTo>
                  <a:cubicBezTo>
                    <a:pt x="2" y="2"/>
                    <a:pt x="6" y="0"/>
                    <a:pt x="9" y="2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2" y="19"/>
                    <a:pt x="63" y="23"/>
                    <a:pt x="62" y="26"/>
                  </a:cubicBezTo>
                  <a:cubicBezTo>
                    <a:pt x="61" y="28"/>
                    <a:pt x="59" y="30"/>
                    <a:pt x="57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72">
              <a:extLst>
                <a:ext uri="{FF2B5EF4-FFF2-40B4-BE49-F238E27FC236}">
                  <a16:creationId xmlns:a16="http://schemas.microsoft.com/office/drawing/2014/main" id="{11B5FE5C-F804-1138-DB6F-929CB7D49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4" y="630"/>
              <a:ext cx="103" cy="113"/>
            </a:xfrm>
            <a:custGeom>
              <a:avLst/>
              <a:gdLst>
                <a:gd name="T0" fmla="*/ 6 w 70"/>
                <a:gd name="T1" fmla="*/ 78 h 78"/>
                <a:gd name="T2" fmla="*/ 3 w 70"/>
                <a:gd name="T3" fmla="*/ 77 h 78"/>
                <a:gd name="T4" fmla="*/ 2 w 70"/>
                <a:gd name="T5" fmla="*/ 68 h 78"/>
                <a:gd name="T6" fmla="*/ 58 w 70"/>
                <a:gd name="T7" fmla="*/ 3 h 78"/>
                <a:gd name="T8" fmla="*/ 67 w 70"/>
                <a:gd name="T9" fmla="*/ 2 h 78"/>
                <a:gd name="T10" fmla="*/ 67 w 70"/>
                <a:gd name="T11" fmla="*/ 10 h 78"/>
                <a:gd name="T12" fmla="*/ 11 w 70"/>
                <a:gd name="T13" fmla="*/ 76 h 78"/>
                <a:gd name="T14" fmla="*/ 6 w 70"/>
                <a:gd name="T1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78">
                  <a:moveTo>
                    <a:pt x="6" y="78"/>
                  </a:moveTo>
                  <a:cubicBezTo>
                    <a:pt x="5" y="78"/>
                    <a:pt x="4" y="78"/>
                    <a:pt x="3" y="77"/>
                  </a:cubicBezTo>
                  <a:cubicBezTo>
                    <a:pt x="0" y="75"/>
                    <a:pt x="0" y="71"/>
                    <a:pt x="2" y="68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0"/>
                    <a:pt x="64" y="0"/>
                    <a:pt x="67" y="2"/>
                  </a:cubicBezTo>
                  <a:cubicBezTo>
                    <a:pt x="69" y="4"/>
                    <a:pt x="70" y="8"/>
                    <a:pt x="67" y="10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8"/>
                    <a:pt x="8" y="78"/>
                    <a:pt x="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4" name="Freeform 5" descr="arrows icon">
            <a:extLst>
              <a:ext uri="{FF2B5EF4-FFF2-40B4-BE49-F238E27FC236}">
                <a16:creationId xmlns:a16="http://schemas.microsoft.com/office/drawing/2014/main" id="{0A93715C-0F40-963B-C385-09D471FAE94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950849" y="4722101"/>
            <a:ext cx="563264" cy="609840"/>
          </a:xfrm>
          <a:custGeom>
            <a:avLst/>
            <a:gdLst>
              <a:gd name="T0" fmla="*/ 424 w 561"/>
              <a:gd name="T1" fmla="*/ 592 h 606"/>
              <a:gd name="T2" fmla="*/ 437 w 561"/>
              <a:gd name="T3" fmla="*/ 501 h 606"/>
              <a:gd name="T4" fmla="*/ 497 w 561"/>
              <a:gd name="T5" fmla="*/ 498 h 606"/>
              <a:gd name="T6" fmla="*/ 291 w 561"/>
              <a:gd name="T7" fmla="*/ 446 h 606"/>
              <a:gd name="T8" fmla="*/ 271 w 561"/>
              <a:gd name="T9" fmla="*/ 428 h 606"/>
              <a:gd name="T10" fmla="*/ 375 w 561"/>
              <a:gd name="T11" fmla="*/ 314 h 606"/>
              <a:gd name="T12" fmla="*/ 526 w 561"/>
              <a:gd name="T13" fmla="*/ 491 h 606"/>
              <a:gd name="T14" fmla="*/ 509 w 561"/>
              <a:gd name="T15" fmla="*/ 524 h 606"/>
              <a:gd name="T16" fmla="*/ 451 w 561"/>
              <a:gd name="T17" fmla="*/ 528 h 606"/>
              <a:gd name="T18" fmla="*/ 437 w 561"/>
              <a:gd name="T19" fmla="*/ 606 h 606"/>
              <a:gd name="T20" fmla="*/ 205 w 561"/>
              <a:gd name="T21" fmla="*/ 587 h 606"/>
              <a:gd name="T22" fmla="*/ 218 w 561"/>
              <a:gd name="T23" fmla="*/ 329 h 606"/>
              <a:gd name="T24" fmla="*/ 278 w 561"/>
              <a:gd name="T25" fmla="*/ 326 h 606"/>
              <a:gd name="T26" fmla="*/ 33 w 561"/>
              <a:gd name="T27" fmla="*/ 326 h 606"/>
              <a:gd name="T28" fmla="*/ 93 w 561"/>
              <a:gd name="T29" fmla="*/ 329 h 606"/>
              <a:gd name="T30" fmla="*/ 107 w 561"/>
              <a:gd name="T31" fmla="*/ 515 h 606"/>
              <a:gd name="T32" fmla="*/ 80 w 561"/>
              <a:gd name="T33" fmla="*/ 515 h 606"/>
              <a:gd name="T34" fmla="*/ 31 w 561"/>
              <a:gd name="T35" fmla="*/ 357 h 606"/>
              <a:gd name="T36" fmla="*/ 6 w 561"/>
              <a:gd name="T37" fmla="*/ 337 h 606"/>
              <a:gd name="T38" fmla="*/ 145 w 561"/>
              <a:gd name="T39" fmla="*/ 147 h 606"/>
              <a:gd name="T40" fmla="*/ 307 w 561"/>
              <a:gd name="T41" fmla="*/ 319 h 606"/>
              <a:gd name="T42" fmla="*/ 290 w 561"/>
              <a:gd name="T43" fmla="*/ 353 h 606"/>
              <a:gd name="T44" fmla="*/ 232 w 561"/>
              <a:gd name="T45" fmla="*/ 357 h 606"/>
              <a:gd name="T46" fmla="*/ 218 w 561"/>
              <a:gd name="T47" fmla="*/ 600 h 606"/>
              <a:gd name="T48" fmla="*/ 455 w 561"/>
              <a:gd name="T49" fmla="*/ 359 h 606"/>
              <a:gd name="T50" fmla="*/ 468 w 561"/>
              <a:gd name="T51" fmla="*/ 189 h 606"/>
              <a:gd name="T52" fmla="*/ 528 w 561"/>
              <a:gd name="T53" fmla="*/ 186 h 606"/>
              <a:gd name="T54" fmla="*/ 283 w 561"/>
              <a:gd name="T55" fmla="*/ 186 h 606"/>
              <a:gd name="T56" fmla="*/ 343 w 561"/>
              <a:gd name="T57" fmla="*/ 189 h 606"/>
              <a:gd name="T58" fmla="*/ 357 w 561"/>
              <a:gd name="T59" fmla="*/ 280 h 606"/>
              <a:gd name="T60" fmla="*/ 330 w 561"/>
              <a:gd name="T61" fmla="*/ 280 h 606"/>
              <a:gd name="T62" fmla="*/ 281 w 561"/>
              <a:gd name="T63" fmla="*/ 216 h 606"/>
              <a:gd name="T64" fmla="*/ 256 w 561"/>
              <a:gd name="T65" fmla="*/ 196 h 606"/>
              <a:gd name="T66" fmla="*/ 395 w 561"/>
              <a:gd name="T67" fmla="*/ 6 h 606"/>
              <a:gd name="T68" fmla="*/ 557 w 561"/>
              <a:gd name="T69" fmla="*/ 178 h 606"/>
              <a:gd name="T70" fmla="*/ 540 w 561"/>
              <a:gd name="T71" fmla="*/ 212 h 606"/>
              <a:gd name="T72" fmla="*/ 482 w 561"/>
              <a:gd name="T73" fmla="*/ 216 h 606"/>
              <a:gd name="T74" fmla="*/ 468 w 561"/>
              <a:gd name="T75" fmla="*/ 372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61" h="606">
                <a:moveTo>
                  <a:pt x="437" y="606"/>
                </a:moveTo>
                <a:cubicBezTo>
                  <a:pt x="430" y="606"/>
                  <a:pt x="424" y="600"/>
                  <a:pt x="424" y="592"/>
                </a:cubicBezTo>
                <a:cubicBezTo>
                  <a:pt x="424" y="515"/>
                  <a:pt x="424" y="515"/>
                  <a:pt x="424" y="515"/>
                </a:cubicBezTo>
                <a:cubicBezTo>
                  <a:pt x="424" y="507"/>
                  <a:pt x="430" y="501"/>
                  <a:pt x="437" y="501"/>
                </a:cubicBezTo>
                <a:cubicBezTo>
                  <a:pt x="494" y="501"/>
                  <a:pt x="494" y="501"/>
                  <a:pt x="494" y="501"/>
                </a:cubicBezTo>
                <a:cubicBezTo>
                  <a:pt x="497" y="498"/>
                  <a:pt x="497" y="498"/>
                  <a:pt x="497" y="498"/>
                </a:cubicBezTo>
                <a:cubicBezTo>
                  <a:pt x="374" y="348"/>
                  <a:pt x="374" y="348"/>
                  <a:pt x="374" y="348"/>
                </a:cubicBezTo>
                <a:cubicBezTo>
                  <a:pt x="291" y="446"/>
                  <a:pt x="291" y="446"/>
                  <a:pt x="291" y="446"/>
                </a:cubicBezTo>
                <a:cubicBezTo>
                  <a:pt x="286" y="451"/>
                  <a:pt x="278" y="452"/>
                  <a:pt x="272" y="447"/>
                </a:cubicBezTo>
                <a:cubicBezTo>
                  <a:pt x="266" y="442"/>
                  <a:pt x="266" y="434"/>
                  <a:pt x="271" y="428"/>
                </a:cubicBezTo>
                <a:cubicBezTo>
                  <a:pt x="364" y="319"/>
                  <a:pt x="364" y="319"/>
                  <a:pt x="364" y="319"/>
                </a:cubicBezTo>
                <a:cubicBezTo>
                  <a:pt x="367" y="316"/>
                  <a:pt x="371" y="315"/>
                  <a:pt x="375" y="314"/>
                </a:cubicBezTo>
                <a:cubicBezTo>
                  <a:pt x="379" y="314"/>
                  <a:pt x="383" y="316"/>
                  <a:pt x="385" y="319"/>
                </a:cubicBezTo>
                <a:cubicBezTo>
                  <a:pt x="526" y="491"/>
                  <a:pt x="526" y="491"/>
                  <a:pt x="526" y="491"/>
                </a:cubicBezTo>
                <a:cubicBezTo>
                  <a:pt x="530" y="496"/>
                  <a:pt x="530" y="504"/>
                  <a:pt x="525" y="509"/>
                </a:cubicBezTo>
                <a:cubicBezTo>
                  <a:pt x="509" y="524"/>
                  <a:pt x="509" y="524"/>
                  <a:pt x="509" y="524"/>
                </a:cubicBezTo>
                <a:cubicBezTo>
                  <a:pt x="507" y="527"/>
                  <a:pt x="503" y="528"/>
                  <a:pt x="500" y="528"/>
                </a:cubicBezTo>
                <a:cubicBezTo>
                  <a:pt x="451" y="528"/>
                  <a:pt x="451" y="528"/>
                  <a:pt x="451" y="528"/>
                </a:cubicBezTo>
                <a:cubicBezTo>
                  <a:pt x="451" y="592"/>
                  <a:pt x="451" y="592"/>
                  <a:pt x="451" y="592"/>
                </a:cubicBezTo>
                <a:cubicBezTo>
                  <a:pt x="451" y="600"/>
                  <a:pt x="445" y="606"/>
                  <a:pt x="437" y="606"/>
                </a:cubicBezTo>
                <a:close/>
                <a:moveTo>
                  <a:pt x="218" y="600"/>
                </a:moveTo>
                <a:cubicBezTo>
                  <a:pt x="211" y="600"/>
                  <a:pt x="205" y="594"/>
                  <a:pt x="205" y="587"/>
                </a:cubicBezTo>
                <a:cubicBezTo>
                  <a:pt x="205" y="343"/>
                  <a:pt x="205" y="343"/>
                  <a:pt x="205" y="343"/>
                </a:cubicBezTo>
                <a:cubicBezTo>
                  <a:pt x="205" y="336"/>
                  <a:pt x="211" y="329"/>
                  <a:pt x="218" y="329"/>
                </a:cubicBezTo>
                <a:cubicBezTo>
                  <a:pt x="275" y="329"/>
                  <a:pt x="275" y="329"/>
                  <a:pt x="275" y="329"/>
                </a:cubicBezTo>
                <a:cubicBezTo>
                  <a:pt x="278" y="326"/>
                  <a:pt x="278" y="326"/>
                  <a:pt x="278" y="326"/>
                </a:cubicBezTo>
                <a:cubicBezTo>
                  <a:pt x="156" y="177"/>
                  <a:pt x="156" y="177"/>
                  <a:pt x="156" y="177"/>
                </a:cubicBezTo>
                <a:cubicBezTo>
                  <a:pt x="33" y="326"/>
                  <a:pt x="33" y="326"/>
                  <a:pt x="33" y="326"/>
                </a:cubicBezTo>
                <a:cubicBezTo>
                  <a:pt x="36" y="329"/>
                  <a:pt x="36" y="329"/>
                  <a:pt x="36" y="329"/>
                </a:cubicBezTo>
                <a:cubicBezTo>
                  <a:pt x="93" y="329"/>
                  <a:pt x="93" y="329"/>
                  <a:pt x="93" y="329"/>
                </a:cubicBezTo>
                <a:cubicBezTo>
                  <a:pt x="101" y="329"/>
                  <a:pt x="107" y="336"/>
                  <a:pt x="107" y="343"/>
                </a:cubicBezTo>
                <a:cubicBezTo>
                  <a:pt x="107" y="515"/>
                  <a:pt x="107" y="515"/>
                  <a:pt x="107" y="515"/>
                </a:cubicBezTo>
                <a:cubicBezTo>
                  <a:pt x="107" y="522"/>
                  <a:pt x="101" y="528"/>
                  <a:pt x="93" y="528"/>
                </a:cubicBezTo>
                <a:cubicBezTo>
                  <a:pt x="86" y="528"/>
                  <a:pt x="80" y="522"/>
                  <a:pt x="80" y="515"/>
                </a:cubicBezTo>
                <a:cubicBezTo>
                  <a:pt x="80" y="357"/>
                  <a:pt x="80" y="357"/>
                  <a:pt x="80" y="357"/>
                </a:cubicBezTo>
                <a:cubicBezTo>
                  <a:pt x="31" y="357"/>
                  <a:pt x="31" y="357"/>
                  <a:pt x="31" y="357"/>
                </a:cubicBezTo>
                <a:cubicBezTo>
                  <a:pt x="27" y="357"/>
                  <a:pt x="24" y="355"/>
                  <a:pt x="21" y="353"/>
                </a:cubicBezTo>
                <a:cubicBezTo>
                  <a:pt x="6" y="337"/>
                  <a:pt x="6" y="337"/>
                  <a:pt x="6" y="337"/>
                </a:cubicBezTo>
                <a:cubicBezTo>
                  <a:pt x="1" y="332"/>
                  <a:pt x="0" y="324"/>
                  <a:pt x="5" y="319"/>
                </a:cubicBezTo>
                <a:cubicBezTo>
                  <a:pt x="145" y="147"/>
                  <a:pt x="145" y="147"/>
                  <a:pt x="145" y="147"/>
                </a:cubicBezTo>
                <a:cubicBezTo>
                  <a:pt x="151" y="141"/>
                  <a:pt x="161" y="141"/>
                  <a:pt x="166" y="147"/>
                </a:cubicBezTo>
                <a:cubicBezTo>
                  <a:pt x="307" y="319"/>
                  <a:pt x="307" y="319"/>
                  <a:pt x="307" y="319"/>
                </a:cubicBezTo>
                <a:cubicBezTo>
                  <a:pt x="311" y="324"/>
                  <a:pt x="311" y="332"/>
                  <a:pt x="306" y="337"/>
                </a:cubicBezTo>
                <a:cubicBezTo>
                  <a:pt x="290" y="353"/>
                  <a:pt x="290" y="353"/>
                  <a:pt x="290" y="353"/>
                </a:cubicBezTo>
                <a:cubicBezTo>
                  <a:pt x="288" y="355"/>
                  <a:pt x="284" y="357"/>
                  <a:pt x="281" y="357"/>
                </a:cubicBezTo>
                <a:cubicBezTo>
                  <a:pt x="232" y="357"/>
                  <a:pt x="232" y="357"/>
                  <a:pt x="232" y="357"/>
                </a:cubicBezTo>
                <a:cubicBezTo>
                  <a:pt x="232" y="587"/>
                  <a:pt x="232" y="587"/>
                  <a:pt x="232" y="587"/>
                </a:cubicBezTo>
                <a:cubicBezTo>
                  <a:pt x="232" y="594"/>
                  <a:pt x="226" y="600"/>
                  <a:pt x="218" y="600"/>
                </a:cubicBezTo>
                <a:close/>
                <a:moveTo>
                  <a:pt x="468" y="372"/>
                </a:moveTo>
                <a:cubicBezTo>
                  <a:pt x="461" y="372"/>
                  <a:pt x="455" y="366"/>
                  <a:pt x="455" y="359"/>
                </a:cubicBezTo>
                <a:cubicBezTo>
                  <a:pt x="455" y="202"/>
                  <a:pt x="455" y="202"/>
                  <a:pt x="455" y="202"/>
                </a:cubicBezTo>
                <a:cubicBezTo>
                  <a:pt x="455" y="195"/>
                  <a:pt x="461" y="189"/>
                  <a:pt x="468" y="189"/>
                </a:cubicBezTo>
                <a:cubicBezTo>
                  <a:pt x="525" y="189"/>
                  <a:pt x="525" y="189"/>
                  <a:pt x="525" y="189"/>
                </a:cubicBezTo>
                <a:cubicBezTo>
                  <a:pt x="528" y="186"/>
                  <a:pt x="528" y="186"/>
                  <a:pt x="528" y="186"/>
                </a:cubicBezTo>
                <a:cubicBezTo>
                  <a:pt x="406" y="36"/>
                  <a:pt x="406" y="36"/>
                  <a:pt x="406" y="36"/>
                </a:cubicBezTo>
                <a:cubicBezTo>
                  <a:pt x="283" y="186"/>
                  <a:pt x="283" y="186"/>
                  <a:pt x="283" y="186"/>
                </a:cubicBezTo>
                <a:cubicBezTo>
                  <a:pt x="286" y="189"/>
                  <a:pt x="286" y="189"/>
                  <a:pt x="286" y="189"/>
                </a:cubicBezTo>
                <a:cubicBezTo>
                  <a:pt x="343" y="189"/>
                  <a:pt x="343" y="189"/>
                  <a:pt x="343" y="189"/>
                </a:cubicBezTo>
                <a:cubicBezTo>
                  <a:pt x="351" y="189"/>
                  <a:pt x="357" y="195"/>
                  <a:pt x="357" y="202"/>
                </a:cubicBezTo>
                <a:cubicBezTo>
                  <a:pt x="357" y="280"/>
                  <a:pt x="357" y="280"/>
                  <a:pt x="357" y="280"/>
                </a:cubicBezTo>
                <a:cubicBezTo>
                  <a:pt x="357" y="288"/>
                  <a:pt x="351" y="294"/>
                  <a:pt x="343" y="294"/>
                </a:cubicBezTo>
                <a:cubicBezTo>
                  <a:pt x="336" y="294"/>
                  <a:pt x="330" y="288"/>
                  <a:pt x="330" y="280"/>
                </a:cubicBezTo>
                <a:cubicBezTo>
                  <a:pt x="330" y="216"/>
                  <a:pt x="330" y="216"/>
                  <a:pt x="330" y="216"/>
                </a:cubicBezTo>
                <a:cubicBezTo>
                  <a:pt x="281" y="216"/>
                  <a:pt x="281" y="216"/>
                  <a:pt x="281" y="216"/>
                </a:cubicBezTo>
                <a:cubicBezTo>
                  <a:pt x="277" y="216"/>
                  <a:pt x="274" y="214"/>
                  <a:pt x="271" y="212"/>
                </a:cubicBezTo>
                <a:cubicBezTo>
                  <a:pt x="256" y="196"/>
                  <a:pt x="256" y="196"/>
                  <a:pt x="256" y="196"/>
                </a:cubicBezTo>
                <a:cubicBezTo>
                  <a:pt x="251" y="191"/>
                  <a:pt x="250" y="184"/>
                  <a:pt x="255" y="178"/>
                </a:cubicBezTo>
                <a:cubicBezTo>
                  <a:pt x="395" y="6"/>
                  <a:pt x="395" y="6"/>
                  <a:pt x="395" y="6"/>
                </a:cubicBezTo>
                <a:cubicBezTo>
                  <a:pt x="401" y="0"/>
                  <a:pt x="411" y="0"/>
                  <a:pt x="416" y="6"/>
                </a:cubicBezTo>
                <a:cubicBezTo>
                  <a:pt x="557" y="178"/>
                  <a:pt x="557" y="178"/>
                  <a:pt x="557" y="178"/>
                </a:cubicBezTo>
                <a:cubicBezTo>
                  <a:pt x="561" y="184"/>
                  <a:pt x="561" y="191"/>
                  <a:pt x="556" y="196"/>
                </a:cubicBezTo>
                <a:cubicBezTo>
                  <a:pt x="540" y="212"/>
                  <a:pt x="540" y="212"/>
                  <a:pt x="540" y="212"/>
                </a:cubicBezTo>
                <a:cubicBezTo>
                  <a:pt x="538" y="214"/>
                  <a:pt x="534" y="216"/>
                  <a:pt x="531" y="216"/>
                </a:cubicBezTo>
                <a:cubicBezTo>
                  <a:pt x="482" y="216"/>
                  <a:pt x="482" y="216"/>
                  <a:pt x="482" y="216"/>
                </a:cubicBezTo>
                <a:cubicBezTo>
                  <a:pt x="482" y="359"/>
                  <a:pt x="482" y="359"/>
                  <a:pt x="482" y="359"/>
                </a:cubicBezTo>
                <a:cubicBezTo>
                  <a:pt x="482" y="366"/>
                  <a:pt x="476" y="372"/>
                  <a:pt x="468" y="3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5" descr="arrows icon">
            <a:extLst>
              <a:ext uri="{FF2B5EF4-FFF2-40B4-BE49-F238E27FC236}">
                <a16:creationId xmlns:a16="http://schemas.microsoft.com/office/drawing/2014/main" id="{E842C061-E26E-DDD5-D0A3-F179C34F098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950849" y="5849444"/>
            <a:ext cx="563264" cy="609840"/>
          </a:xfrm>
          <a:custGeom>
            <a:avLst/>
            <a:gdLst>
              <a:gd name="T0" fmla="*/ 424 w 561"/>
              <a:gd name="T1" fmla="*/ 592 h 606"/>
              <a:gd name="T2" fmla="*/ 437 w 561"/>
              <a:gd name="T3" fmla="*/ 501 h 606"/>
              <a:gd name="T4" fmla="*/ 497 w 561"/>
              <a:gd name="T5" fmla="*/ 498 h 606"/>
              <a:gd name="T6" fmla="*/ 291 w 561"/>
              <a:gd name="T7" fmla="*/ 446 h 606"/>
              <a:gd name="T8" fmla="*/ 271 w 561"/>
              <a:gd name="T9" fmla="*/ 428 h 606"/>
              <a:gd name="T10" fmla="*/ 375 w 561"/>
              <a:gd name="T11" fmla="*/ 314 h 606"/>
              <a:gd name="T12" fmla="*/ 526 w 561"/>
              <a:gd name="T13" fmla="*/ 491 h 606"/>
              <a:gd name="T14" fmla="*/ 509 w 561"/>
              <a:gd name="T15" fmla="*/ 524 h 606"/>
              <a:gd name="T16" fmla="*/ 451 w 561"/>
              <a:gd name="T17" fmla="*/ 528 h 606"/>
              <a:gd name="T18" fmla="*/ 437 w 561"/>
              <a:gd name="T19" fmla="*/ 606 h 606"/>
              <a:gd name="T20" fmla="*/ 205 w 561"/>
              <a:gd name="T21" fmla="*/ 587 h 606"/>
              <a:gd name="T22" fmla="*/ 218 w 561"/>
              <a:gd name="T23" fmla="*/ 329 h 606"/>
              <a:gd name="T24" fmla="*/ 278 w 561"/>
              <a:gd name="T25" fmla="*/ 326 h 606"/>
              <a:gd name="T26" fmla="*/ 33 w 561"/>
              <a:gd name="T27" fmla="*/ 326 h 606"/>
              <a:gd name="T28" fmla="*/ 93 w 561"/>
              <a:gd name="T29" fmla="*/ 329 h 606"/>
              <a:gd name="T30" fmla="*/ 107 w 561"/>
              <a:gd name="T31" fmla="*/ 515 h 606"/>
              <a:gd name="T32" fmla="*/ 80 w 561"/>
              <a:gd name="T33" fmla="*/ 515 h 606"/>
              <a:gd name="T34" fmla="*/ 31 w 561"/>
              <a:gd name="T35" fmla="*/ 357 h 606"/>
              <a:gd name="T36" fmla="*/ 6 w 561"/>
              <a:gd name="T37" fmla="*/ 337 h 606"/>
              <a:gd name="T38" fmla="*/ 145 w 561"/>
              <a:gd name="T39" fmla="*/ 147 h 606"/>
              <a:gd name="T40" fmla="*/ 307 w 561"/>
              <a:gd name="T41" fmla="*/ 319 h 606"/>
              <a:gd name="T42" fmla="*/ 290 w 561"/>
              <a:gd name="T43" fmla="*/ 353 h 606"/>
              <a:gd name="T44" fmla="*/ 232 w 561"/>
              <a:gd name="T45" fmla="*/ 357 h 606"/>
              <a:gd name="T46" fmla="*/ 218 w 561"/>
              <a:gd name="T47" fmla="*/ 600 h 606"/>
              <a:gd name="T48" fmla="*/ 455 w 561"/>
              <a:gd name="T49" fmla="*/ 359 h 606"/>
              <a:gd name="T50" fmla="*/ 468 w 561"/>
              <a:gd name="T51" fmla="*/ 189 h 606"/>
              <a:gd name="T52" fmla="*/ 528 w 561"/>
              <a:gd name="T53" fmla="*/ 186 h 606"/>
              <a:gd name="T54" fmla="*/ 283 w 561"/>
              <a:gd name="T55" fmla="*/ 186 h 606"/>
              <a:gd name="T56" fmla="*/ 343 w 561"/>
              <a:gd name="T57" fmla="*/ 189 h 606"/>
              <a:gd name="T58" fmla="*/ 357 w 561"/>
              <a:gd name="T59" fmla="*/ 280 h 606"/>
              <a:gd name="T60" fmla="*/ 330 w 561"/>
              <a:gd name="T61" fmla="*/ 280 h 606"/>
              <a:gd name="T62" fmla="*/ 281 w 561"/>
              <a:gd name="T63" fmla="*/ 216 h 606"/>
              <a:gd name="T64" fmla="*/ 256 w 561"/>
              <a:gd name="T65" fmla="*/ 196 h 606"/>
              <a:gd name="T66" fmla="*/ 395 w 561"/>
              <a:gd name="T67" fmla="*/ 6 h 606"/>
              <a:gd name="T68" fmla="*/ 557 w 561"/>
              <a:gd name="T69" fmla="*/ 178 h 606"/>
              <a:gd name="T70" fmla="*/ 540 w 561"/>
              <a:gd name="T71" fmla="*/ 212 h 606"/>
              <a:gd name="T72" fmla="*/ 482 w 561"/>
              <a:gd name="T73" fmla="*/ 216 h 606"/>
              <a:gd name="T74" fmla="*/ 468 w 561"/>
              <a:gd name="T75" fmla="*/ 372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61" h="606">
                <a:moveTo>
                  <a:pt x="437" y="606"/>
                </a:moveTo>
                <a:cubicBezTo>
                  <a:pt x="430" y="606"/>
                  <a:pt x="424" y="600"/>
                  <a:pt x="424" y="592"/>
                </a:cubicBezTo>
                <a:cubicBezTo>
                  <a:pt x="424" y="515"/>
                  <a:pt x="424" y="515"/>
                  <a:pt x="424" y="515"/>
                </a:cubicBezTo>
                <a:cubicBezTo>
                  <a:pt x="424" y="507"/>
                  <a:pt x="430" y="501"/>
                  <a:pt x="437" y="501"/>
                </a:cubicBezTo>
                <a:cubicBezTo>
                  <a:pt x="494" y="501"/>
                  <a:pt x="494" y="501"/>
                  <a:pt x="494" y="501"/>
                </a:cubicBezTo>
                <a:cubicBezTo>
                  <a:pt x="497" y="498"/>
                  <a:pt x="497" y="498"/>
                  <a:pt x="497" y="498"/>
                </a:cubicBezTo>
                <a:cubicBezTo>
                  <a:pt x="374" y="348"/>
                  <a:pt x="374" y="348"/>
                  <a:pt x="374" y="348"/>
                </a:cubicBezTo>
                <a:cubicBezTo>
                  <a:pt x="291" y="446"/>
                  <a:pt x="291" y="446"/>
                  <a:pt x="291" y="446"/>
                </a:cubicBezTo>
                <a:cubicBezTo>
                  <a:pt x="286" y="451"/>
                  <a:pt x="278" y="452"/>
                  <a:pt x="272" y="447"/>
                </a:cubicBezTo>
                <a:cubicBezTo>
                  <a:pt x="266" y="442"/>
                  <a:pt x="266" y="434"/>
                  <a:pt x="271" y="428"/>
                </a:cubicBezTo>
                <a:cubicBezTo>
                  <a:pt x="364" y="319"/>
                  <a:pt x="364" y="319"/>
                  <a:pt x="364" y="319"/>
                </a:cubicBezTo>
                <a:cubicBezTo>
                  <a:pt x="367" y="316"/>
                  <a:pt x="371" y="315"/>
                  <a:pt x="375" y="314"/>
                </a:cubicBezTo>
                <a:cubicBezTo>
                  <a:pt x="379" y="314"/>
                  <a:pt x="383" y="316"/>
                  <a:pt x="385" y="319"/>
                </a:cubicBezTo>
                <a:cubicBezTo>
                  <a:pt x="526" y="491"/>
                  <a:pt x="526" y="491"/>
                  <a:pt x="526" y="491"/>
                </a:cubicBezTo>
                <a:cubicBezTo>
                  <a:pt x="530" y="496"/>
                  <a:pt x="530" y="504"/>
                  <a:pt x="525" y="509"/>
                </a:cubicBezTo>
                <a:cubicBezTo>
                  <a:pt x="509" y="524"/>
                  <a:pt x="509" y="524"/>
                  <a:pt x="509" y="524"/>
                </a:cubicBezTo>
                <a:cubicBezTo>
                  <a:pt x="507" y="527"/>
                  <a:pt x="503" y="528"/>
                  <a:pt x="500" y="528"/>
                </a:cubicBezTo>
                <a:cubicBezTo>
                  <a:pt x="451" y="528"/>
                  <a:pt x="451" y="528"/>
                  <a:pt x="451" y="528"/>
                </a:cubicBezTo>
                <a:cubicBezTo>
                  <a:pt x="451" y="592"/>
                  <a:pt x="451" y="592"/>
                  <a:pt x="451" y="592"/>
                </a:cubicBezTo>
                <a:cubicBezTo>
                  <a:pt x="451" y="600"/>
                  <a:pt x="445" y="606"/>
                  <a:pt x="437" y="606"/>
                </a:cubicBezTo>
                <a:close/>
                <a:moveTo>
                  <a:pt x="218" y="600"/>
                </a:moveTo>
                <a:cubicBezTo>
                  <a:pt x="211" y="600"/>
                  <a:pt x="205" y="594"/>
                  <a:pt x="205" y="587"/>
                </a:cubicBezTo>
                <a:cubicBezTo>
                  <a:pt x="205" y="343"/>
                  <a:pt x="205" y="343"/>
                  <a:pt x="205" y="343"/>
                </a:cubicBezTo>
                <a:cubicBezTo>
                  <a:pt x="205" y="336"/>
                  <a:pt x="211" y="329"/>
                  <a:pt x="218" y="329"/>
                </a:cubicBezTo>
                <a:cubicBezTo>
                  <a:pt x="275" y="329"/>
                  <a:pt x="275" y="329"/>
                  <a:pt x="275" y="329"/>
                </a:cubicBezTo>
                <a:cubicBezTo>
                  <a:pt x="278" y="326"/>
                  <a:pt x="278" y="326"/>
                  <a:pt x="278" y="326"/>
                </a:cubicBezTo>
                <a:cubicBezTo>
                  <a:pt x="156" y="177"/>
                  <a:pt x="156" y="177"/>
                  <a:pt x="156" y="177"/>
                </a:cubicBezTo>
                <a:cubicBezTo>
                  <a:pt x="33" y="326"/>
                  <a:pt x="33" y="326"/>
                  <a:pt x="33" y="326"/>
                </a:cubicBezTo>
                <a:cubicBezTo>
                  <a:pt x="36" y="329"/>
                  <a:pt x="36" y="329"/>
                  <a:pt x="36" y="329"/>
                </a:cubicBezTo>
                <a:cubicBezTo>
                  <a:pt x="93" y="329"/>
                  <a:pt x="93" y="329"/>
                  <a:pt x="93" y="329"/>
                </a:cubicBezTo>
                <a:cubicBezTo>
                  <a:pt x="101" y="329"/>
                  <a:pt x="107" y="336"/>
                  <a:pt x="107" y="343"/>
                </a:cubicBezTo>
                <a:cubicBezTo>
                  <a:pt x="107" y="515"/>
                  <a:pt x="107" y="515"/>
                  <a:pt x="107" y="515"/>
                </a:cubicBezTo>
                <a:cubicBezTo>
                  <a:pt x="107" y="522"/>
                  <a:pt x="101" y="528"/>
                  <a:pt x="93" y="528"/>
                </a:cubicBezTo>
                <a:cubicBezTo>
                  <a:pt x="86" y="528"/>
                  <a:pt x="80" y="522"/>
                  <a:pt x="80" y="515"/>
                </a:cubicBezTo>
                <a:cubicBezTo>
                  <a:pt x="80" y="357"/>
                  <a:pt x="80" y="357"/>
                  <a:pt x="80" y="357"/>
                </a:cubicBezTo>
                <a:cubicBezTo>
                  <a:pt x="31" y="357"/>
                  <a:pt x="31" y="357"/>
                  <a:pt x="31" y="357"/>
                </a:cubicBezTo>
                <a:cubicBezTo>
                  <a:pt x="27" y="357"/>
                  <a:pt x="24" y="355"/>
                  <a:pt x="21" y="353"/>
                </a:cubicBezTo>
                <a:cubicBezTo>
                  <a:pt x="6" y="337"/>
                  <a:pt x="6" y="337"/>
                  <a:pt x="6" y="337"/>
                </a:cubicBezTo>
                <a:cubicBezTo>
                  <a:pt x="1" y="332"/>
                  <a:pt x="0" y="324"/>
                  <a:pt x="5" y="319"/>
                </a:cubicBezTo>
                <a:cubicBezTo>
                  <a:pt x="145" y="147"/>
                  <a:pt x="145" y="147"/>
                  <a:pt x="145" y="147"/>
                </a:cubicBezTo>
                <a:cubicBezTo>
                  <a:pt x="151" y="141"/>
                  <a:pt x="161" y="141"/>
                  <a:pt x="166" y="147"/>
                </a:cubicBezTo>
                <a:cubicBezTo>
                  <a:pt x="307" y="319"/>
                  <a:pt x="307" y="319"/>
                  <a:pt x="307" y="319"/>
                </a:cubicBezTo>
                <a:cubicBezTo>
                  <a:pt x="311" y="324"/>
                  <a:pt x="311" y="332"/>
                  <a:pt x="306" y="337"/>
                </a:cubicBezTo>
                <a:cubicBezTo>
                  <a:pt x="290" y="353"/>
                  <a:pt x="290" y="353"/>
                  <a:pt x="290" y="353"/>
                </a:cubicBezTo>
                <a:cubicBezTo>
                  <a:pt x="288" y="355"/>
                  <a:pt x="284" y="357"/>
                  <a:pt x="281" y="357"/>
                </a:cubicBezTo>
                <a:cubicBezTo>
                  <a:pt x="232" y="357"/>
                  <a:pt x="232" y="357"/>
                  <a:pt x="232" y="357"/>
                </a:cubicBezTo>
                <a:cubicBezTo>
                  <a:pt x="232" y="587"/>
                  <a:pt x="232" y="587"/>
                  <a:pt x="232" y="587"/>
                </a:cubicBezTo>
                <a:cubicBezTo>
                  <a:pt x="232" y="594"/>
                  <a:pt x="226" y="600"/>
                  <a:pt x="218" y="600"/>
                </a:cubicBezTo>
                <a:close/>
                <a:moveTo>
                  <a:pt x="468" y="372"/>
                </a:moveTo>
                <a:cubicBezTo>
                  <a:pt x="461" y="372"/>
                  <a:pt x="455" y="366"/>
                  <a:pt x="455" y="359"/>
                </a:cubicBezTo>
                <a:cubicBezTo>
                  <a:pt x="455" y="202"/>
                  <a:pt x="455" y="202"/>
                  <a:pt x="455" y="202"/>
                </a:cubicBezTo>
                <a:cubicBezTo>
                  <a:pt x="455" y="195"/>
                  <a:pt x="461" y="189"/>
                  <a:pt x="468" y="189"/>
                </a:cubicBezTo>
                <a:cubicBezTo>
                  <a:pt x="525" y="189"/>
                  <a:pt x="525" y="189"/>
                  <a:pt x="525" y="189"/>
                </a:cubicBezTo>
                <a:cubicBezTo>
                  <a:pt x="528" y="186"/>
                  <a:pt x="528" y="186"/>
                  <a:pt x="528" y="186"/>
                </a:cubicBezTo>
                <a:cubicBezTo>
                  <a:pt x="406" y="36"/>
                  <a:pt x="406" y="36"/>
                  <a:pt x="406" y="36"/>
                </a:cubicBezTo>
                <a:cubicBezTo>
                  <a:pt x="283" y="186"/>
                  <a:pt x="283" y="186"/>
                  <a:pt x="283" y="186"/>
                </a:cubicBezTo>
                <a:cubicBezTo>
                  <a:pt x="286" y="189"/>
                  <a:pt x="286" y="189"/>
                  <a:pt x="286" y="189"/>
                </a:cubicBezTo>
                <a:cubicBezTo>
                  <a:pt x="343" y="189"/>
                  <a:pt x="343" y="189"/>
                  <a:pt x="343" y="189"/>
                </a:cubicBezTo>
                <a:cubicBezTo>
                  <a:pt x="351" y="189"/>
                  <a:pt x="357" y="195"/>
                  <a:pt x="357" y="202"/>
                </a:cubicBezTo>
                <a:cubicBezTo>
                  <a:pt x="357" y="280"/>
                  <a:pt x="357" y="280"/>
                  <a:pt x="357" y="280"/>
                </a:cubicBezTo>
                <a:cubicBezTo>
                  <a:pt x="357" y="288"/>
                  <a:pt x="351" y="294"/>
                  <a:pt x="343" y="294"/>
                </a:cubicBezTo>
                <a:cubicBezTo>
                  <a:pt x="336" y="294"/>
                  <a:pt x="330" y="288"/>
                  <a:pt x="330" y="280"/>
                </a:cubicBezTo>
                <a:cubicBezTo>
                  <a:pt x="330" y="216"/>
                  <a:pt x="330" y="216"/>
                  <a:pt x="330" y="216"/>
                </a:cubicBezTo>
                <a:cubicBezTo>
                  <a:pt x="281" y="216"/>
                  <a:pt x="281" y="216"/>
                  <a:pt x="281" y="216"/>
                </a:cubicBezTo>
                <a:cubicBezTo>
                  <a:pt x="277" y="216"/>
                  <a:pt x="274" y="214"/>
                  <a:pt x="271" y="212"/>
                </a:cubicBezTo>
                <a:cubicBezTo>
                  <a:pt x="256" y="196"/>
                  <a:pt x="256" y="196"/>
                  <a:pt x="256" y="196"/>
                </a:cubicBezTo>
                <a:cubicBezTo>
                  <a:pt x="251" y="191"/>
                  <a:pt x="250" y="184"/>
                  <a:pt x="255" y="178"/>
                </a:cubicBezTo>
                <a:cubicBezTo>
                  <a:pt x="395" y="6"/>
                  <a:pt x="395" y="6"/>
                  <a:pt x="395" y="6"/>
                </a:cubicBezTo>
                <a:cubicBezTo>
                  <a:pt x="401" y="0"/>
                  <a:pt x="411" y="0"/>
                  <a:pt x="416" y="6"/>
                </a:cubicBezTo>
                <a:cubicBezTo>
                  <a:pt x="557" y="178"/>
                  <a:pt x="557" y="178"/>
                  <a:pt x="557" y="178"/>
                </a:cubicBezTo>
                <a:cubicBezTo>
                  <a:pt x="561" y="184"/>
                  <a:pt x="561" y="191"/>
                  <a:pt x="556" y="196"/>
                </a:cubicBezTo>
                <a:cubicBezTo>
                  <a:pt x="540" y="212"/>
                  <a:pt x="540" y="212"/>
                  <a:pt x="540" y="212"/>
                </a:cubicBezTo>
                <a:cubicBezTo>
                  <a:pt x="538" y="214"/>
                  <a:pt x="534" y="216"/>
                  <a:pt x="531" y="216"/>
                </a:cubicBezTo>
                <a:cubicBezTo>
                  <a:pt x="482" y="216"/>
                  <a:pt x="482" y="216"/>
                  <a:pt x="482" y="216"/>
                </a:cubicBezTo>
                <a:cubicBezTo>
                  <a:pt x="482" y="359"/>
                  <a:pt x="482" y="359"/>
                  <a:pt x="482" y="359"/>
                </a:cubicBezTo>
                <a:cubicBezTo>
                  <a:pt x="482" y="366"/>
                  <a:pt x="476" y="372"/>
                  <a:pt x="468" y="3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435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E1B535-3409-6DD9-2F4B-E2FB02DB2AF9}"/>
              </a:ext>
            </a:extLst>
          </p:cNvPr>
          <p:cNvSpPr txBox="1"/>
          <p:nvPr/>
        </p:nvSpPr>
        <p:spPr>
          <a:xfrm>
            <a:off x="643468" y="643467"/>
            <a:ext cx="4620584" cy="13474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solidFill>
                  <a:srgbClr val="C00000"/>
                </a:solidFill>
                <a:latin typeface="Nyala"/>
                <a:ea typeface="+mj-ea"/>
                <a:cs typeface="+mj-cs"/>
              </a:rPr>
              <a:t>Software Requirements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CF8076A-2F02-C98C-820E-B8240DA0D3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53" r="30609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B38B91-28CB-D0D3-4BA6-5012649EC3CF}"/>
              </a:ext>
            </a:extLst>
          </p:cNvPr>
          <p:cNvSpPr txBox="1"/>
          <p:nvPr/>
        </p:nvSpPr>
        <p:spPr>
          <a:xfrm>
            <a:off x="641728" y="2447795"/>
            <a:ext cx="5044225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b="1">
                <a:latin typeface="Nyala"/>
                <a:cs typeface="Calibri" panose="020F0502020204030204"/>
              </a:rPr>
              <a:t>Operating System</a:t>
            </a:r>
          </a:p>
          <a:p>
            <a:endParaRPr lang="en-US" sz="2800" b="1">
              <a:latin typeface="Nyala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800" b="1">
                <a:latin typeface="Nyala"/>
                <a:cs typeface="Calibri" panose="020F0502020204030204"/>
              </a:rPr>
              <a:t>Web Browser</a:t>
            </a:r>
          </a:p>
          <a:p>
            <a:pPr marL="285750" indent="-285750">
              <a:buFont typeface="Arial"/>
              <a:buChar char="•"/>
            </a:pPr>
            <a:endParaRPr lang="en-US" sz="2800" b="1">
              <a:latin typeface="Nyala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800" b="1">
                <a:latin typeface="Nyala"/>
                <a:cs typeface="Calibri" panose="020F0502020204030204"/>
              </a:rPr>
              <a:t>Kaggle</a:t>
            </a:r>
          </a:p>
          <a:p>
            <a:endParaRPr lang="en-US" sz="2800" b="1">
              <a:latin typeface="Nyala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800" b="1">
                <a:latin typeface="Nyala"/>
                <a:cs typeface="Calibri" panose="020F0502020204030204"/>
              </a:rPr>
              <a:t>Google Collab</a:t>
            </a:r>
          </a:p>
        </p:txBody>
      </p:sp>
    </p:spTree>
    <p:extLst>
      <p:ext uri="{BB962C8B-B14F-4D97-AF65-F5344CB8AC3E}">
        <p14:creationId xmlns:p14="http://schemas.microsoft.com/office/powerpoint/2010/main" val="3753918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3F2CF0-C66D-96A6-6E8A-FD4B1D4068A4}"/>
              </a:ext>
            </a:extLst>
          </p:cNvPr>
          <p:cNvSpPr txBox="1"/>
          <p:nvPr/>
        </p:nvSpPr>
        <p:spPr>
          <a:xfrm>
            <a:off x="838200" y="609600"/>
            <a:ext cx="3739341" cy="133083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err="1">
                <a:latin typeface="+mj-lt"/>
                <a:ea typeface="+mj-ea"/>
                <a:cs typeface="+mj-cs"/>
              </a:rPr>
              <a:t>Logestic</a:t>
            </a:r>
            <a:r>
              <a:rPr lang="en-US" sz="5400" b="1" kern="1200">
                <a:latin typeface="+mj-lt"/>
                <a:ea typeface="+mj-ea"/>
                <a:cs typeface="+mj-cs"/>
              </a:rPr>
              <a:t> Regression</a:t>
            </a:r>
            <a:endParaRPr lang="en-US" sz="5400" b="1" kern="1200">
              <a:latin typeface="+mj-lt"/>
              <a:ea typeface="+mj-ea"/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F28CC1-3884-4BFD-6365-FF6256CC3FC2}"/>
              </a:ext>
            </a:extLst>
          </p:cNvPr>
          <p:cNvSpPr txBox="1"/>
          <p:nvPr/>
        </p:nvSpPr>
        <p:spPr>
          <a:xfrm>
            <a:off x="862366" y="2194102"/>
            <a:ext cx="3427001" cy="390858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err="1"/>
              <a:t>Logestic</a:t>
            </a:r>
            <a:r>
              <a:rPr lang="en-US" sz="2000" b="1"/>
              <a:t> Regression is a base line ML model build over Linear regressor.</a:t>
            </a:r>
            <a:endParaRPr lang="en-US" sz="2000" b="1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err="1"/>
              <a:t>Logestic</a:t>
            </a:r>
            <a:r>
              <a:rPr lang="en-US" sz="2000" b="1"/>
              <a:t> Regressor Implements same statistical methods used by Linear Regressor with passing on the output variable with Sigmoid Function</a:t>
            </a:r>
            <a:endParaRPr lang="en-US" sz="2000" b="1">
              <a:cs typeface="Calibri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B56CDCE4-B76D-C744-A4C0-C6DB79379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457" y="1748207"/>
            <a:ext cx="6155141" cy="338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253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62DB71-509A-A2D0-E537-FCB812371B35}"/>
              </a:ext>
            </a:extLst>
          </p:cNvPr>
          <p:cNvSpPr txBox="1"/>
          <p:nvPr/>
        </p:nvSpPr>
        <p:spPr>
          <a:xfrm>
            <a:off x="536275" y="580846"/>
            <a:ext cx="5033303" cy="133083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>
                <a:latin typeface="+mj-lt"/>
                <a:ea typeface="+mj-ea"/>
                <a:cs typeface="+mj-cs"/>
              </a:rPr>
              <a:t>What is a sigmoid function? </a:t>
            </a:r>
            <a:endParaRPr lang="en-US" sz="4800" b="1" kern="1200">
              <a:latin typeface="+mj-lt"/>
              <a:ea typeface="+mj-ea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B89C93-55C0-4C75-3C47-0569376232F9}"/>
              </a:ext>
            </a:extLst>
          </p:cNvPr>
          <p:cNvSpPr txBox="1"/>
          <p:nvPr/>
        </p:nvSpPr>
        <p:spPr>
          <a:xfrm>
            <a:off x="589196" y="2366630"/>
            <a:ext cx="3427001" cy="390858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 fontScale="925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/>
              <a:t>The logistic function in linear regression is a type of sigmoid, a class of functions with the same specific properties. Sigmoid is a mathematical function that takes any real number and maps it to a probability between 1 and 0.</a:t>
            </a:r>
            <a:endParaRPr lang="en-US" sz="2400"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br>
              <a:rPr lang="en-US" sz="2000" b="1"/>
            </a:br>
            <a:endParaRPr lang="en-US" sz="2400"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>
              <a:cs typeface="Calibri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2707F9C0-CE8B-37B2-C0D1-4BFB0B00D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457" y="1386592"/>
            <a:ext cx="6155141" cy="410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21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A2F87B-A381-6DE1-5AA9-90FD344FFC4F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EDA : </a:t>
            </a:r>
          </a:p>
        </p:txBody>
      </p:sp>
      <p:pic>
        <p:nvPicPr>
          <p:cNvPr id="7" name="Picture 7" descr="Chart, treemap chart&#10;&#10;Description automatically generated">
            <a:extLst>
              <a:ext uri="{FF2B5EF4-FFF2-40B4-BE49-F238E27FC236}">
                <a16:creationId xmlns:a16="http://schemas.microsoft.com/office/drawing/2014/main" id="{B37A2617-4F51-1907-DE9F-3FA83285B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529" y="643466"/>
            <a:ext cx="6364273" cy="5568739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853746AC-42FC-846A-71BC-48C86B8EB882}"/>
              </a:ext>
            </a:extLst>
          </p:cNvPr>
          <p:cNvSpPr txBox="1"/>
          <p:nvPr/>
        </p:nvSpPr>
        <p:spPr>
          <a:xfrm>
            <a:off x="534462" y="5468084"/>
            <a:ext cx="5350565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>
                <a:solidFill>
                  <a:srgbClr val="FF0000"/>
                </a:solidFill>
                <a:latin typeface="Nyala"/>
                <a:cs typeface="Calibri"/>
              </a:rPr>
              <a:t>Correlation Heat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BEE4AF-D43A-7816-450E-2FD15A6E837C}"/>
              </a:ext>
            </a:extLst>
          </p:cNvPr>
          <p:cNvSpPr txBox="1"/>
          <p:nvPr/>
        </p:nvSpPr>
        <p:spPr>
          <a:xfrm>
            <a:off x="3578087" y="1391478"/>
            <a:ext cx="33130" cy="1689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367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A2F87B-A381-6DE1-5AA9-90FD344FFC4F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EDA : 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853746AC-42FC-846A-71BC-48C86B8EB882}"/>
              </a:ext>
            </a:extLst>
          </p:cNvPr>
          <p:cNvSpPr txBox="1"/>
          <p:nvPr/>
        </p:nvSpPr>
        <p:spPr>
          <a:xfrm>
            <a:off x="534462" y="5468084"/>
            <a:ext cx="5350565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>
                <a:solidFill>
                  <a:srgbClr val="FF0000"/>
                </a:solidFill>
                <a:latin typeface="Nyala"/>
                <a:cs typeface="Calibri"/>
              </a:rPr>
              <a:t>Credit History Vs Loan Status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BEE4AF-D43A-7816-450E-2FD15A6E837C}"/>
              </a:ext>
            </a:extLst>
          </p:cNvPr>
          <p:cNvSpPr txBox="1"/>
          <p:nvPr/>
        </p:nvSpPr>
        <p:spPr>
          <a:xfrm>
            <a:off x="3578087" y="1391478"/>
            <a:ext cx="33130" cy="1689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2" name="Picture 3" descr="Chart&#10;&#10;Description automatically generated">
            <a:extLst>
              <a:ext uri="{FF2B5EF4-FFF2-40B4-BE49-F238E27FC236}">
                <a16:creationId xmlns:a16="http://schemas.microsoft.com/office/drawing/2014/main" id="{D8DDD2C0-F31E-1AB8-9021-7295186D8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626" y="617224"/>
            <a:ext cx="6768861" cy="546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29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</TotalTime>
  <Words>528</Words>
  <Application>Microsoft Office PowerPoint</Application>
  <PresentationFormat>Widescreen</PresentationFormat>
  <Paragraphs>78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Nyala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Research Paper 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Siddhesh Khairnar</cp:lastModifiedBy>
  <cp:revision>3</cp:revision>
  <dcterms:created xsi:type="dcterms:W3CDTF">2023-04-30T08:53:13Z</dcterms:created>
  <dcterms:modified xsi:type="dcterms:W3CDTF">2023-05-09T12:34:53Z</dcterms:modified>
</cp:coreProperties>
</file>